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71"/>
  </p:notesMasterIdLst>
  <p:handoutMasterIdLst>
    <p:handoutMasterId r:id="rId72"/>
  </p:handoutMasterIdLst>
  <p:sldIdLst>
    <p:sldId id="1454" r:id="rId8"/>
    <p:sldId id="1514" r:id="rId9"/>
    <p:sldId id="1504" r:id="rId10"/>
    <p:sldId id="463" r:id="rId11"/>
    <p:sldId id="466" r:id="rId12"/>
    <p:sldId id="652" r:id="rId13"/>
    <p:sldId id="1054" r:id="rId14"/>
    <p:sldId id="1055" r:id="rId15"/>
    <p:sldId id="1053" r:id="rId16"/>
    <p:sldId id="465" r:id="rId17"/>
    <p:sldId id="1003" r:id="rId18"/>
    <p:sldId id="1058" r:id="rId19"/>
    <p:sldId id="1062" r:id="rId20"/>
    <p:sldId id="1060" r:id="rId21"/>
    <p:sldId id="1057" r:id="rId22"/>
    <p:sldId id="1515" r:id="rId23"/>
    <p:sldId id="1067" r:id="rId24"/>
    <p:sldId id="1068" r:id="rId25"/>
    <p:sldId id="1524" r:id="rId26"/>
    <p:sldId id="1516" r:id="rId27"/>
    <p:sldId id="1517" r:id="rId28"/>
    <p:sldId id="1070" r:id="rId29"/>
    <p:sldId id="1071" r:id="rId30"/>
    <p:sldId id="1072" r:id="rId31"/>
    <p:sldId id="1073" r:id="rId32"/>
    <p:sldId id="1074" r:id="rId33"/>
    <p:sldId id="1076" r:id="rId34"/>
    <p:sldId id="1077" r:id="rId35"/>
    <p:sldId id="1079" r:id="rId36"/>
    <p:sldId id="1078" r:id="rId37"/>
    <p:sldId id="1080" r:id="rId38"/>
    <p:sldId id="1082" r:id="rId39"/>
    <p:sldId id="1083" r:id="rId40"/>
    <p:sldId id="1084" r:id="rId41"/>
    <p:sldId id="1085" r:id="rId42"/>
    <p:sldId id="1086" r:id="rId43"/>
    <p:sldId id="1087" r:id="rId44"/>
    <p:sldId id="1088" r:id="rId45"/>
    <p:sldId id="1089" r:id="rId46"/>
    <p:sldId id="1090" r:id="rId47"/>
    <p:sldId id="1091" r:id="rId48"/>
    <p:sldId id="1518" r:id="rId49"/>
    <p:sldId id="1092" r:id="rId50"/>
    <p:sldId id="1093" r:id="rId51"/>
    <p:sldId id="1094" r:id="rId52"/>
    <p:sldId id="1095" r:id="rId53"/>
    <p:sldId id="1096" r:id="rId54"/>
    <p:sldId id="1097" r:id="rId55"/>
    <p:sldId id="1098" r:id="rId56"/>
    <p:sldId id="1519" r:id="rId57"/>
    <p:sldId id="1103" r:id="rId58"/>
    <p:sldId id="1520" r:id="rId59"/>
    <p:sldId id="1107" r:id="rId60"/>
    <p:sldId id="1521" r:id="rId61"/>
    <p:sldId id="1110" r:id="rId62"/>
    <p:sldId id="1522" r:id="rId63"/>
    <p:sldId id="1123" r:id="rId64"/>
    <p:sldId id="1523" r:id="rId65"/>
    <p:sldId id="1115" r:id="rId66"/>
    <p:sldId id="1116" r:id="rId67"/>
    <p:sldId id="1117" r:id="rId68"/>
    <p:sldId id="1471" r:id="rId69"/>
    <p:sldId id="264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5252"/>
    <a:srgbClr val="AD2A26"/>
    <a:srgbClr val="F9F9F9"/>
    <a:srgbClr val="8A8A8A"/>
    <a:srgbClr val="48504F"/>
    <a:srgbClr val="B60206"/>
    <a:srgbClr val="AD2B26"/>
    <a:srgbClr val="49504F"/>
    <a:srgbClr val="B70006"/>
    <a:srgbClr val="FFF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45" autoAdjust="0"/>
    <p:restoredTop sz="95306" autoAdjust="0"/>
  </p:normalViewPr>
  <p:slideViewPr>
    <p:cSldViewPr snapToGrid="0">
      <p:cViewPr varScale="1">
        <p:scale>
          <a:sx n="78" d="100"/>
          <a:sy n="78" d="100"/>
        </p:scale>
        <p:origin x="53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2022/9/24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430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180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282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160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0420277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2330860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0175999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image" Target="../media/image5.svg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多一句没有，少一句不行，用更短时间，教会更实用的技术！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B9BDD19A-C7FB-7D47-8606-6F7EF76E2F39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9871" y="-85784"/>
            <a:ext cx="2666725" cy="117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0" r:id="rId14"/>
    <p:sldLayoutId id="2147483706" r:id="rId15"/>
    <p:sldLayoutId id="2147483711" r:id="rId16"/>
    <p:sldLayoutId id="2147483712" r:id="rId17"/>
    <p:sldLayoutId id="2147483713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3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8C0A3E-3936-1490-BA1B-CBB219462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788" y="2730777"/>
            <a:ext cx="7023461" cy="2343270"/>
          </a:xfrm>
          <a:prstGeom prst="rect">
            <a:avLst/>
          </a:prstGeom>
        </p:spPr>
      </p:pic>
      <p:pic>
        <p:nvPicPr>
          <p:cNvPr id="5" name="图片 4" descr="张着嘴的狗&#10;&#10;描述已自动生成">
            <a:extLst>
              <a:ext uri="{FF2B5EF4-FFF2-40B4-BE49-F238E27FC236}">
                <a16:creationId xmlns:a16="http://schemas.microsoft.com/office/drawing/2014/main" id="{5FBD6775-6137-7F86-5FAD-5F72DDE83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32" y="1614326"/>
            <a:ext cx="2129142" cy="212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24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分支语句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if </a:t>
            </a:r>
            <a:r>
              <a:rPr lang="zh-CN" altLang="en-US" dirty="0">
                <a:solidFill>
                  <a:srgbClr val="C00000"/>
                </a:solidFill>
              </a:rPr>
              <a:t>语句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Switch </a:t>
            </a:r>
            <a:r>
              <a:rPr lang="zh-CN" altLang="en-US" dirty="0"/>
              <a:t>语句</a:t>
            </a:r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0416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2A22C240-C07F-45A6-A0C9-102D2191C5B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if </a:t>
            </a:r>
            <a:r>
              <a:rPr kumimoji="1" lang="zh-CN" altLang="en-US" dirty="0"/>
              <a:t>第一种格式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6C69F5-B106-4100-AECE-A21E3335866C}"/>
              </a:ext>
            </a:extLst>
          </p:cNvPr>
          <p:cNvSpPr/>
          <p:nvPr/>
        </p:nvSpPr>
        <p:spPr>
          <a:xfrm>
            <a:off x="710880" y="3543090"/>
            <a:ext cx="6517217" cy="1353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执行流程：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04792" indent="-304792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首先计算判断条件的结果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04792" indent="-304792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如果条件的结果为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就执行语句体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04792" indent="-304792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如果条件的结果为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就不执行语句体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875839C9-F62E-4029-96F0-4A2F3E5AC0C0}"/>
              </a:ext>
            </a:extLst>
          </p:cNvPr>
          <p:cNvSpPr txBox="1"/>
          <p:nvPr/>
        </p:nvSpPr>
        <p:spPr>
          <a:xfrm>
            <a:off x="732046" y="1870923"/>
            <a:ext cx="5088467" cy="135037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格式：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(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判断条件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{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	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6212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2A22C240-C07F-45A6-A0C9-102D2191C5B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if </a:t>
            </a:r>
            <a:r>
              <a:rPr kumimoji="1" lang="zh-CN" altLang="en-US" dirty="0"/>
              <a:t>第二种格式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6C69F5-B106-4100-AECE-A21E3335866C}"/>
              </a:ext>
            </a:extLst>
          </p:cNvPr>
          <p:cNvSpPr/>
          <p:nvPr/>
        </p:nvSpPr>
        <p:spPr>
          <a:xfrm>
            <a:off x="710880" y="4107128"/>
            <a:ext cx="6517217" cy="1353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执行流程：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04792" indent="-304792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首先计算判断条件的结果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04792" indent="-304792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如果条件的结果为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就执行语句体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</a:p>
          <a:p>
            <a:pPr marL="304792" indent="-304792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如果条件的结果为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就执行语句体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875839C9-F62E-4029-96F0-4A2F3E5AC0C0}"/>
              </a:ext>
            </a:extLst>
          </p:cNvPr>
          <p:cNvSpPr txBox="1"/>
          <p:nvPr/>
        </p:nvSpPr>
        <p:spPr>
          <a:xfrm>
            <a:off x="732046" y="1870923"/>
            <a:ext cx="5088467" cy="199670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格式：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 (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判断条件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) {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   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语句体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1;	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}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else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 {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   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语句体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2;	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8443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AE4B883-E6B4-4095-954F-90E90D3493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考试奖励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BFA9B0-964E-439E-A0AD-DE6B5CAA7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需求：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键盘录入考试成绩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，根据成绩所在的区间，程序打印出不同的奖励机制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73F67167-BEA5-47B2-9D9D-2A125A478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888" y="3860800"/>
            <a:ext cx="1406525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536E7D99-1E35-463F-9EC4-2A654A484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4237038"/>
            <a:ext cx="110013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00DE697B-2518-4105-93D6-68B8A6FB0D4D}"/>
              </a:ext>
            </a:extLst>
          </p:cNvPr>
          <p:cNvSpPr/>
          <p:nvPr/>
        </p:nvSpPr>
        <p:spPr>
          <a:xfrm>
            <a:off x="1887935" y="4678007"/>
            <a:ext cx="12202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95~100</a:t>
            </a:r>
            <a:r>
              <a:rPr lang="zh-CN" alt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</a:t>
            </a:r>
            <a:endParaRPr lang="en-US" altLang="zh-CN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63B4066F-B432-4D4A-B8C6-F4821C2C8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3" y="2968625"/>
            <a:ext cx="906462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0722DC34-CDC6-4D37-AF19-9ABD59865CD6}"/>
              </a:ext>
            </a:extLst>
          </p:cNvPr>
          <p:cNvSpPr/>
          <p:nvPr/>
        </p:nvSpPr>
        <p:spPr>
          <a:xfrm>
            <a:off x="5438691" y="3324430"/>
            <a:ext cx="108715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80~89</a:t>
            </a:r>
            <a:r>
              <a:rPr lang="zh-CN" alt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</a:t>
            </a: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E38F289A-16A3-4BA8-A5CE-8332F889D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2825750"/>
            <a:ext cx="2220912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71C5C293-3195-4550-9E5B-67BA24E2D393}"/>
              </a:ext>
            </a:extLst>
          </p:cNvPr>
          <p:cNvSpPr/>
          <p:nvPr/>
        </p:nvSpPr>
        <p:spPr>
          <a:xfrm>
            <a:off x="2508254" y="2745082"/>
            <a:ext cx="108715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90~94</a:t>
            </a:r>
            <a:r>
              <a:rPr lang="zh-CN" alt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4BCE539B-130A-4248-902A-921AC5BC8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75" y="4202113"/>
            <a:ext cx="110331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0BCDFB73-851A-45D9-AB9A-A2C77201A06B}"/>
              </a:ext>
            </a:extLst>
          </p:cNvPr>
          <p:cNvSpPr/>
          <p:nvPr/>
        </p:nvSpPr>
        <p:spPr>
          <a:xfrm>
            <a:off x="6403727" y="4601096"/>
            <a:ext cx="123012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80</a:t>
            </a:r>
            <a:r>
              <a:rPr lang="zh-CN" alt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分以下</a:t>
            </a:r>
          </a:p>
        </p:txBody>
      </p:sp>
    </p:spTree>
    <p:extLst>
      <p:ext uri="{BB962C8B-B14F-4D97-AF65-F5344CB8AC3E}">
        <p14:creationId xmlns:p14="http://schemas.microsoft.com/office/powerpoint/2010/main" val="29338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2A22C240-C07F-45A6-A0C9-102D2191C5B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if </a:t>
            </a:r>
            <a:r>
              <a:rPr kumimoji="1" lang="zh-CN" altLang="en-US" dirty="0"/>
              <a:t>第三种格式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6C69F5-B106-4100-AECE-A21E3335866C}"/>
              </a:ext>
            </a:extLst>
          </p:cNvPr>
          <p:cNvSpPr/>
          <p:nvPr/>
        </p:nvSpPr>
        <p:spPr>
          <a:xfrm>
            <a:off x="6085679" y="1754311"/>
            <a:ext cx="6517217" cy="199785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执行流程：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首先计算</a:t>
            </a:r>
            <a:r>
              <a:rPr lang="zh-CN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判断条件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的值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如果值为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就执行语句体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；如果值为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就计算</a:t>
            </a:r>
            <a:r>
              <a:rPr lang="zh-CN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判断条件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的值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如果值为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就执行语句体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；如果值为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就计算</a:t>
            </a:r>
            <a:r>
              <a:rPr lang="zh-CN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判断条件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的值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</a:t>
            </a:r>
          </a:p>
          <a:p>
            <a:pPr marL="228600" indent="-228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如果没有任何判断条件为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，就执行语句体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n+1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875839C9-F62E-4029-96F0-4A2F3E5AC0C0}"/>
              </a:ext>
            </a:extLst>
          </p:cNvPr>
          <p:cNvSpPr txBox="1"/>
          <p:nvPr/>
        </p:nvSpPr>
        <p:spPr>
          <a:xfrm>
            <a:off x="732046" y="1870923"/>
            <a:ext cx="5088467" cy="342786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格式：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思源黑体 CN Normal" panose="020B0400000000000000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rgbClr val="0033B3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 (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判断条件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1) {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   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语句体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1;	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} </a:t>
            </a:r>
            <a:r>
              <a:rPr lang="en-US" altLang="zh-CN" sz="1600" dirty="0">
                <a:solidFill>
                  <a:srgbClr val="0033B3"/>
                </a:solidFill>
                <a:latin typeface="Consolas" panose="020B0609020204030204" pitchFamily="49" charset="0"/>
              </a:rPr>
              <a:t>else if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判断条件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2) {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   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语句体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2;	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} 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...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rgbClr val="0033B3"/>
                </a:solidFill>
                <a:latin typeface="Consolas" panose="020B0609020204030204" pitchFamily="49" charset="0"/>
              </a:rPr>
              <a:t>else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{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   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语句体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n+1;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78454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2A22C240-C07F-45A6-A0C9-102D2191C5B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if </a:t>
            </a:r>
            <a:r>
              <a:rPr kumimoji="1" lang="zh-CN" altLang="en-US" dirty="0"/>
              <a:t>语句注意事项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F2A68A1-7DE2-4BAB-8AD5-B54583674248}"/>
              </a:ext>
            </a:extLst>
          </p:cNvPr>
          <p:cNvSpPr txBox="1"/>
          <p:nvPr/>
        </p:nvSpPr>
        <p:spPr>
          <a:xfrm>
            <a:off x="710880" y="1635973"/>
            <a:ext cx="7374467" cy="70519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语句中，如果大括号控制的是一条语句，大括号可以省略不写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语句的 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 )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 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 }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之间不要写分号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011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分支语句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dirty="0"/>
              <a:t>if </a:t>
            </a:r>
            <a:r>
              <a:rPr lang="zh-CN" altLang="en-US" dirty="0"/>
              <a:t>语句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switch </a:t>
            </a:r>
            <a:r>
              <a:rPr lang="zh-CN" altLang="en-US" dirty="0">
                <a:solidFill>
                  <a:srgbClr val="C00000"/>
                </a:solidFill>
              </a:rPr>
              <a:t>语句</a:t>
            </a:r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780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2A22C240-C07F-45A6-A0C9-102D2191C5B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switch </a:t>
            </a:r>
            <a:r>
              <a:rPr kumimoji="1" lang="zh-CN" altLang="en-US" dirty="0"/>
              <a:t>语句格式和说明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875839C9-F62E-4029-96F0-4A2F3E5AC0C0}"/>
              </a:ext>
            </a:extLst>
          </p:cNvPr>
          <p:cNvSpPr txBox="1"/>
          <p:nvPr/>
        </p:nvSpPr>
        <p:spPr>
          <a:xfrm>
            <a:off x="732046" y="1870923"/>
            <a:ext cx="5088467" cy="425885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格式：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switch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表达式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) {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case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值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	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语句体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1;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break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case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值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：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	语句体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2;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break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    …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default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：	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	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语句体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n+1;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break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}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326DBFD1-AD44-4E31-BC11-6ED8BC5B6DFA}"/>
              </a:ext>
            </a:extLst>
          </p:cNvPr>
          <p:cNvSpPr txBox="1"/>
          <p:nvPr/>
        </p:nvSpPr>
        <p:spPr>
          <a:xfrm>
            <a:off x="5943600" y="2015067"/>
            <a:ext cx="5952067" cy="23210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格式说明：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41294" indent="-241294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表达式：（</a:t>
            </a:r>
            <a:r>
              <a:rPr lang="zh-CN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将要</a:t>
            </a:r>
            <a:r>
              <a:rPr lang="zh-CN" altLang="en-US" sz="14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匹配的值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取值为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byte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short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char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以后可以是枚举，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JDK7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以后可以是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41294" indent="-241294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case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：后面跟的是要和表达式进行比较的值 （</a:t>
            </a:r>
            <a:r>
              <a:rPr lang="zh-CN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被</a:t>
            </a:r>
            <a:r>
              <a:rPr lang="zh-CN" altLang="en-US" sz="14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匹配的值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）。</a:t>
            </a:r>
          </a:p>
          <a:p>
            <a:pPr marL="241294" indent="-241294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break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：表示中断，结束的意思，用来结束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switch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语句。</a:t>
            </a:r>
          </a:p>
          <a:p>
            <a:pPr marL="241294" indent="-241294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default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：表示所有情况都不匹配的时候，就执行该处的内容，和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else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相似。</a:t>
            </a:r>
          </a:p>
        </p:txBody>
      </p:sp>
    </p:spTree>
    <p:extLst>
      <p:ext uri="{BB962C8B-B14F-4D97-AF65-F5344CB8AC3E}">
        <p14:creationId xmlns:p14="http://schemas.microsoft.com/office/powerpoint/2010/main" val="124572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2A22C240-C07F-45A6-A0C9-102D2191C5B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switch </a:t>
            </a:r>
            <a:r>
              <a:rPr kumimoji="1" lang="zh-CN" altLang="en-US" dirty="0"/>
              <a:t>语句格式和说明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875839C9-F62E-4029-96F0-4A2F3E5AC0C0}"/>
              </a:ext>
            </a:extLst>
          </p:cNvPr>
          <p:cNvSpPr txBox="1"/>
          <p:nvPr/>
        </p:nvSpPr>
        <p:spPr>
          <a:xfrm>
            <a:off x="732046" y="1870923"/>
            <a:ext cx="5088467" cy="425885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格式：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switch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表达式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) {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case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值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	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语句体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1;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break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case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值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：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	语句体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2;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break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    …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default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：	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	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语句体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n+1;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	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break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CC903-1397-41EB-AD55-BCBF1C93D7AE}"/>
              </a:ext>
            </a:extLst>
          </p:cNvPr>
          <p:cNvSpPr txBox="1"/>
          <p:nvPr/>
        </p:nvSpPr>
        <p:spPr>
          <a:xfrm>
            <a:off x="5981700" y="1870923"/>
            <a:ext cx="5952067" cy="167468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执行流程：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04792" indent="-304792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拿着表达式的值，依次和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case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后面的值进行匹配，匹配成功，就会执行对应的语句，在执行的过程中，遇到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break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就会结束。</a:t>
            </a:r>
          </a:p>
          <a:p>
            <a:pPr marL="304792" indent="-304792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如果所有的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case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都不匹配，就会执行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default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里面的语句体，然后程序结束掉。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BBC3DDC7-8EE3-4B62-B8F8-339B880BDBD7}"/>
              </a:ext>
            </a:extLst>
          </p:cNvPr>
          <p:cNvSpPr txBox="1"/>
          <p:nvPr/>
        </p:nvSpPr>
        <p:spPr>
          <a:xfrm>
            <a:off x="6002867" y="4012989"/>
            <a:ext cx="5952067" cy="10283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注意事项：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04792" indent="-304792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case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给出的值不允许重复</a:t>
            </a:r>
          </a:p>
          <a:p>
            <a:pPr marL="304792" indent="-304792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case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后面的值只能是常量，不能是变量</a:t>
            </a:r>
          </a:p>
        </p:txBody>
      </p:sp>
    </p:spTree>
    <p:extLst>
      <p:ext uri="{BB962C8B-B14F-4D97-AF65-F5344CB8AC3E}">
        <p14:creationId xmlns:p14="http://schemas.microsoft.com/office/powerpoint/2010/main" val="228056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648FB8D-9610-C08A-5387-FF9F52F6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B"/>
              </a:rPr>
              <a:t>今日内容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CA5316-109D-AB15-AA59-0A53087F9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27" y="2503365"/>
            <a:ext cx="2310409" cy="6989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514F25-5FFB-7BB1-EE04-F878E586D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518" y="3920095"/>
            <a:ext cx="2219618" cy="56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84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E24FDE5-B94E-99BB-D453-E3108208E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25" y="3819700"/>
            <a:ext cx="8617393" cy="13780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1A50AFB-BCBB-563E-8DA4-B12417ADF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909" y="2522705"/>
            <a:ext cx="2782671" cy="278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ADFDFE6-77C4-C0BA-C7B5-4B193548F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025" y="1928509"/>
            <a:ext cx="3707860" cy="208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54891C-D553-46C6-2E88-40BCD2B2E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948" y="2123063"/>
            <a:ext cx="1822392" cy="144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849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循环语句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for </a:t>
            </a:r>
            <a:r>
              <a:rPr lang="zh-CN" altLang="en-US" dirty="0">
                <a:solidFill>
                  <a:srgbClr val="C00000"/>
                </a:solidFill>
              </a:rPr>
              <a:t>语句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while </a:t>
            </a:r>
            <a:r>
              <a:rPr lang="zh-CN" altLang="en-US" dirty="0"/>
              <a:t>循环语句</a:t>
            </a:r>
            <a:endParaRPr lang="en-US" altLang="zh-CN" dirty="0"/>
          </a:p>
          <a:p>
            <a:r>
              <a:rPr lang="en-US" altLang="zh-CN" dirty="0"/>
              <a:t>do…while</a:t>
            </a:r>
            <a:r>
              <a:rPr lang="zh-CN" altLang="en-US" dirty="0"/>
              <a:t>循环语句</a:t>
            </a:r>
            <a:endParaRPr lang="en-US" altLang="zh-CN" dirty="0"/>
          </a:p>
          <a:p>
            <a:r>
              <a:rPr lang="zh-CN" altLang="en-US" dirty="0"/>
              <a:t>三种循环的区别</a:t>
            </a:r>
            <a:endParaRPr lang="en-US" altLang="zh-CN" dirty="0"/>
          </a:p>
          <a:p>
            <a:r>
              <a:rPr lang="zh-CN" altLang="en-US" dirty="0"/>
              <a:t>跳转控制语句</a:t>
            </a:r>
            <a:endParaRPr lang="en-US" altLang="zh-CN" dirty="0"/>
          </a:p>
          <a:p>
            <a:r>
              <a:rPr lang="en-US" altLang="zh-CN" dirty="0"/>
              <a:t>Random</a:t>
            </a:r>
            <a:r>
              <a:rPr lang="zh-CN" altLang="en-US" dirty="0"/>
              <a:t>随机数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263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循环介绍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ADB66DA-7777-4FDD-B1E1-84B24198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4" y="2468033"/>
            <a:ext cx="7440084" cy="387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5">
            <a:extLst>
              <a:ext uri="{FF2B5EF4-FFF2-40B4-BE49-F238E27FC236}">
                <a16:creationId xmlns:a16="http://schemas.microsoft.com/office/drawing/2014/main" id="{33E45300-7C94-4B5E-A553-BB49F977BA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834" y="1176867"/>
            <a:ext cx="1902884" cy="19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60C2D6-0864-44D0-B228-EEEF5CC05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268" y="1731434"/>
            <a:ext cx="1096433" cy="1392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思想气泡: 云 17">
            <a:extLst>
              <a:ext uri="{FF2B5EF4-FFF2-40B4-BE49-F238E27FC236}">
                <a16:creationId xmlns:a16="http://schemas.microsoft.com/office/drawing/2014/main" id="{2DD14511-6C1F-4320-896E-B5E370A20D93}"/>
              </a:ext>
            </a:extLst>
          </p:cNvPr>
          <p:cNvSpPr/>
          <p:nvPr/>
        </p:nvSpPr>
        <p:spPr>
          <a:xfrm>
            <a:off x="4114800" y="1096434"/>
            <a:ext cx="3718984" cy="1030817"/>
          </a:xfrm>
          <a:prstGeom prst="cloudCallout">
            <a:avLst>
              <a:gd name="adj1" fmla="val -58523"/>
              <a:gd name="adj2" fmla="val 2403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0A840DB-B2AA-4CAC-B213-5471466C6824}"/>
              </a:ext>
            </a:extLst>
          </p:cNvPr>
          <p:cNvSpPr txBox="1"/>
          <p:nvPr/>
        </p:nvSpPr>
        <p:spPr>
          <a:xfrm>
            <a:off x="5135034" y="1422401"/>
            <a:ext cx="127951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这是第一圈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!!!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413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52 0.00185 L 0.26006 0.07809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19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81481E-6 L 1.38889E-6 0.0003 C 0.00243 -0.00031 0.00486 -0.00062 0.00729 -0.00124 C 0.01805 -0.00433 0.00972 -0.00247 0.01545 -0.00525 C 0.01667 -0.00556 0.01788 -0.00587 0.0191 -0.00649 C 0.01996 -0.00679 0.02101 -0.00741 0.02205 -0.00772 C 0.02326 -0.00834 0.02448 -0.00865 0.02569 -0.00896 C 0.02656 -0.00957 0.02743 -0.00988 0.02864 -0.0105 C 0.02917 -0.01081 0.03003 -0.01142 0.03073 -0.01173 C 0.03281 -0.01235 0.03472 -0.01266 0.03663 -0.01297 C 0.04722 -0.01544 0.03611 -0.01328 0.04826 -0.01544 L 0.08385 -0.0142 C 0.08733 -0.0142 0.09062 -0.01328 0.0941 -0.01297 L 0.12864 -0.0105 C 0.1375 -0.00772 0.12969 -0.00988 0.1441 -0.00772 C 0.14653 -0.00741 0.14896 -0.00679 0.15139 -0.00649 L 0.17569 -0.00371 C 0.18871 -0.00217 0.18264 -0.00309 0.1941 -0.00124 C 0.20989 0.00586 0.18316 -0.00649 0.19983 0.00277 C 0.20208 0.00401 0.20451 0.00432 0.20642 0.00524 C 0.20816 0.00617 0.20989 0.0074 0.21163 0.00802 C 0.21354 0.00864 0.2151 0.00895 0.21684 0.00925 C 0.22309 0.01018 0.22917 0.01141 0.23524 0.01172 L 0.25156 0.01327 C 0.25937 0.01666 0.25156 0.01358 0.26823 0.01574 C 0.27031 0.01604 0.27239 0.01666 0.2743 0.01697 C 0.28177 0.0216 0.26667 0.01296 0.2875 0.01975 C 0.28923 0.02037 0.2908 0.02283 0.29271 0.02376 C 0.29479 0.02469 0.29705 0.02438 0.2993 0.025 C 0.30017 0.0253 0.30121 0.02592 0.30226 0.02623 C 0.30364 0.02685 0.3066 0.02746 0.30816 0.02901 C 0.30885 0.02962 0.30937 0.03086 0.31024 0.03148 C 0.31198 0.03271 0.31371 0.03302 0.31545 0.03395 C 0.31753 0.03549 0.3191 0.03796 0.32135 0.03919 C 0.32569 0.04259 0.32378 0.04104 0.32726 0.04321 C 0.33663 0.05617 0.32483 0.04012 0.33229 0.04969 C 0.33333 0.05092 0.3342 0.05246 0.33524 0.0537 C 0.33611 0.05462 0.33733 0.05524 0.33819 0.05648 C 0.33923 0.0574 0.3401 0.05895 0.34097 0.06018 C 0.34184 0.06111 0.34271 0.06203 0.3434 0.06296 C 0.34392 0.06419 0.34427 0.06574 0.34479 0.06666 C 0.34531 0.0679 0.34653 0.06821 0.34705 0.06944 C 0.34757 0.07098 0.34809 0.07283 0.34844 0.07469 C 0.34896 0.07592 0.3493 0.07746 0.35 0.0787 C 0.35538 0.0895 0.35104 0.0787 0.35451 0.08765 C 0.3559 0.0966 0.35364 0.08611 0.35816 0.09691 C 0.35851 0.09783 0.35851 0.09969 0.35885 0.10092 C 0.3592 0.10216 0.35989 0.10339 0.36024 0.10462 C 0.36059 0.10648 0.36111 0.1145 0.3618 0.11635 C 0.36285 0.12129 0.36371 0.12283 0.36545 0.12685 C 0.36597 0.13148 0.36632 0.13425 0.36684 0.13858 C 0.36719 0.14012 0.36736 0.14135 0.36771 0.14259 C 0.37101 0.15617 0.36892 0.14567 0.37066 0.15432 C 0.37083 0.15925 0.37101 0.16388 0.37118 0.16882 C 0.3717 0.175 0.37205 0.175 0.37257 0.18055 C 0.37326 0.18487 0.3743 0.19907 0.375 0.20154 L 0.37656 0.20679 C 0.37673 0.20833 0.37691 0.21018 0.37726 0.21203 C 0.3776 0.21481 0.37743 0.21821 0.37778 0.22098 C 0.3783 0.22283 0.37899 0.22469 0.37951 0.22623 L 0.3809 0.2395 C 0.3809 0.24166 0.38125 0.24382 0.3816 0.24598 L 0.38246 0.2537 C 0.38212 0.27253 0.38229 0.29135 0.3816 0.30987 C 0.38125 0.31419 0.38038 0.31851 0.38003 0.32314 C 0.37986 0.32561 0.37951 0.32839 0.37951 0.33086 C 0.37917 0.3358 0.37899 0.34043 0.37864 0.34537 C 0.37847 0.34907 0.37812 0.35308 0.37778 0.35709 C 0.37743 0.36851 0.3776 0.37314 0.37656 0.38333 C 0.37639 0.38487 0.37604 0.38672 0.37569 0.38858 C 0.37552 0.38981 0.37465 0.39845 0.3743 0.4003 C 0.37257 0.40709 0.37118 0.41172 0.3691 0.41728 C 0.3684 0.41882 0.36753 0.42067 0.36684 0.42253 C 0.36476 0.42932 0.36632 0.42932 0.36319 0.43549 C 0.3625 0.43672 0.36163 0.43703 0.36111 0.43827 C 0.35417 0.4503 0.36007 0.44259 0.35503 0.44845 C 0.35451 0.4503 0.35364 0.45246 0.35278 0.4537 C 0.35191 0.45555 0.35052 0.45648 0.3493 0.45771 C 0.34844 0.45864 0.34757 0.45925 0.34705 0.46049 C 0.34583 0.46203 0.34496 0.46388 0.3441 0.46543 C 0.3434 0.46666 0.34253 0.46728 0.34184 0.46821 C 0.33611 0.47654 0.34305 0.46821 0.3375 0.47469 C 0.33698 0.47654 0.33663 0.4787 0.33611 0.47993 C 0.33524 0.48086 0.33437 0.48055 0.33385 0.48117 C 0.33246 0.48271 0.33125 0.48456 0.33003 0.48641 C 0.32951 0.48765 0.32917 0.4895 0.32864 0.49043 C 0.32639 0.49413 0.32378 0.49753 0.32135 0.50092 L 0.32135 0.50123 C 0.3191 0.50339 0.31667 0.50524 0.31476 0.50864 C 0.31406 0.51018 0.31337 0.51172 0.3125 0.51265 C 0.31163 0.51388 0.31059 0.51419 0.30937 0.51512 C 0.30885 0.51604 0.30816 0.51728 0.30729 0.5179 C 0.3066 0.51851 0.3059 0.51851 0.30503 0.51913 C 0.30417 0.51975 0.30382 0.52129 0.30295 0.52191 C 0.30208 0.52253 0.30104 0.52253 0.3 0.52314 C 0.29496 0.52561 0.30017 0.52438 0.29097 0.52716 C 0.28906 0.52777 0.28663 0.52777 0.28455 0.52839 C 0.28177 0.52901 0.27726 0.53117 0.275 0.5324 C 0.27396 0.53271 0.27309 0.53302 0.27205 0.53364 C 0.27135 0.53395 0.27066 0.53456 0.26979 0.53487 C 0.2625 0.53672 0.2467 0.53703 0.24184 0.53765 C 0.22205 0.53703 0.20226 0.53765 0.18229 0.53611 C 0.16285 0.53487 0.16805 0.53209 0.15295 0.52962 C 0.11667 0.52376 0.17309 0.53333 0.1368 0.52561 C 0.11892 0.52191 0.125 0.52438 0.11319 0.52191 C 0.10139 0.51913 0.1059 0.51975 0.09635 0.5179 C 0.0934 0.51728 0.09097 0.51666 0.08819 0.51666 C 0.06719 0.51481 0.03559 0.5145 0.01771 0.51388 L -0.02274 0.51265 C -0.03577 0.51172 -0.04896 0.51388 -0.06181 0.51018 C -0.07622 0.50586 -0.05486 0.51234 -0.07136 0.50617 C -0.07309 0.50555 -0.075 0.50524 -0.07656 0.50493 C -0.07882 0.50432 -0.0809 0.50401 -0.08316 0.50339 L -0.08924 0.50216 C -0.08976 0.50185 -0.09045 0.50123 -0.09132 0.50092 C -0.09705 0.49845 -0.09392 0.50061 -0.09931 0.49814 C -0.10573 0.49537 -0.09549 0.49845 -0.1059 0.49567 C -0.11042 0.49444 -0.11233 0.49444 -0.11702 0.49166 C -0.11771 0.49135 -0.1184 0.49074 -0.1191 0.49043 C -0.12118 0.4895 -0.12309 0.48919 -0.125 0.48796 C -0.12622 0.48703 -0.12743 0.48611 -0.12865 0.48518 C -0.12969 0.48425 -0.13056 0.48333 -0.1316 0.48271 C -0.13264 0.48209 -0.13368 0.48179 -0.13455 0.48117 C -0.14149 0.47654 -0.13316 0.48024 -0.14115 0.47746 C -0.14236 0.47654 -0.14358 0.47561 -0.14497 0.47469 C -0.14566 0.47438 -0.14636 0.47407 -0.14705 0.47345 C -0.14792 0.47283 -0.14861 0.4716 -0.14931 0.47067 C -0.15017 0.46975 -0.15139 0.46944 -0.15226 0.46821 C -0.15938 0.45802 -0.15382 0.46203 -0.15886 0.45895 C -0.15938 0.45771 -0.15972 0.45648 -0.16042 0.45524 C -0.16094 0.4537 -0.16198 0.45277 -0.1625 0.45123 C -0.1632 0.44969 -0.16337 0.44753 -0.16406 0.44598 C -0.16441 0.44506 -0.16511 0.44444 -0.16545 0.44321 C -0.16632 0.44135 -0.16684 0.43888 -0.16771 0.43672 C -0.1717 0.42623 -0.16806 0.43765 -0.17292 0.42376 C -0.17344 0.42222 -0.17379 0.42006 -0.17431 0.41851 C -0.17483 0.41728 -0.17535 0.41604 -0.1757 0.4145 C -0.17639 0.41234 -0.17691 0.41018 -0.17726 0.40802 C -0.17899 0.39845 -0.17656 0.40709 -0.17952 0.39506 C -0.18073 0.3895 -0.18212 0.38549 -0.18386 0.38055 C -0.18403 0.37839 -0.18438 0.37623 -0.18455 0.37407 C -0.18472 0.37283 -0.18507 0.3716 -0.18542 0.37006 C -0.18559 0.3679 -0.18577 0.36574 -0.18611 0.36358 C -0.18629 0.36234 -0.18663 0.36111 -0.18681 0.35956 C -0.18733 0.35617 -0.18802 0.34876 -0.1882 0.34537 C -0.18733 0.27685 -0.18889 0.31172 -0.18681 0.28117 C -0.18594 0.26728 -0.18715 0.27314 -0.18455 0.26419 C -0.18403 0.26018 -0.18351 0.25648 -0.18316 0.25246 C -0.18125 0.23487 -0.18333 0.25061 -0.1816 0.23672 C -0.18142 0.23487 -0.18125 0.23333 -0.1809 0.23148 C -0.18073 0.23024 -0.18038 0.22901 -0.18021 0.22746 C -0.17986 0.2253 -0.17969 0.22314 -0.17952 0.22098 C -0.17934 0.21975 -0.17899 0.21851 -0.17865 0.21728 C -0.17847 0.21543 -0.17813 0.21358 -0.17795 0.21203 C -0.17778 0.20987 -0.17761 0.2074 -0.17726 0.20524 C -0.17639 0.2 -0.17552 0.19598 -0.17431 0.19104 C -0.17327 0.17037 -0.17483 0.18302 -0.17136 0.16759 C -0.17083 0.16481 -0.17031 0.16234 -0.16997 0.15956 C -0.16962 0.15802 -0.16962 0.15617 -0.1691 0.15432 C -0.16875 0.15308 -0.16823 0.15185 -0.16771 0.15061 C -0.16632 0.13641 -0.16771 0.14783 -0.16615 0.13858 C -0.16597 0.13703 -0.1658 0.13518 -0.16545 0.13333 C -0.16511 0.13179 -0.16458 0.12993 -0.16406 0.12839 C -0.16267 0.11851 -0.16406 0.12746 -0.16181 0.1179 C -0.16146 0.11666 -0.16146 0.11512 -0.16111 0.11388 C -0.15972 0.10956 -0.15851 0.10864 -0.15747 0.10462 C -0.15677 0.10246 -0.1566 0.1003 -0.1559 0.09814 C -0.15504 0.09537 -0.15365 0.09228 -0.15226 0.09043 C -0.15156 0.08919 -0.1507 0.08858 -0.15 0.08765 C -0.14948 0.08641 -0.14931 0.08487 -0.14861 0.08364 C -0.14722 0.08179 -0.14549 0.08055 -0.1441 0.0787 L -0.1375 0.06944 C -0.13663 0.06821 -0.13577 0.06604 -0.13455 0.06543 L -0.13021 0.06296 C -0.12899 0.06111 -0.12778 0.05925 -0.12656 0.05771 C -0.12205 0.05216 -0.12517 0.05771 -0.12136 0.05246 C -0.1191 0.04907 -0.12031 0.04876 -0.11702 0.04598 C -0.11597 0.04506 -0.11493 0.04506 -0.11406 0.04444 C -0.1125 0.04382 -0.11094 0.04321 -0.10955 0.04197 C -0.1066 0.0395 -0.10399 0.03549 -0.1007 0.03395 C -0.09879 0.03333 -0.09688 0.03271 -0.09497 0.03148 L -0.09045 0.02901 C -0.08976 0.02839 -0.08924 0.02808 -0.08837 0.02746 C -0.08663 0.02654 -0.08507 0.02592 -0.08316 0.025 C -0.0816 0.02407 -0.08021 0.02314 -0.07882 0.02222 C -0.07743 0.0216 -0.07622 0.02129 -0.075 0.02098 C -0.0717 0.02006 -0.07083 0.02006 -0.06771 0.01851 C -0.05191 0.00987 -0.07292 0.02037 -0.05955 0.0145 C -0.05886 0.01419 -0.05816 0.01358 -0.05747 0.01327 C -0.05556 0.01234 -0.05104 0.01111 -0.04931 0.01049 C -0.04757 0.01018 -0.04583 0.00987 -0.0441 0.00925 C -0.04323 0.00895 -0.04219 0.00833 -0.04115 0.00802 C -0.03924 0.0074 -0.03733 0.00709 -0.03524 0.00679 C -0.03438 0.00648 -0.03333 0.00524 -0.03247 0.00524 C -0.02327 0.00493 -0.01424 0.00524 -0.00521 0.00524 " pathEditMode="relative" rAng="0" ptsTypes="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33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5" y="2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/>
      <p:bldP spid="1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循环介绍</a:t>
            </a:r>
          </a:p>
        </p:txBody>
      </p:sp>
      <p:pic>
        <p:nvPicPr>
          <p:cNvPr id="9" name="图片 1">
            <a:extLst>
              <a:ext uri="{FF2B5EF4-FFF2-40B4-BE49-F238E27FC236}">
                <a16:creationId xmlns:a16="http://schemas.microsoft.com/office/drawing/2014/main" id="{5809CF02-E4C0-46AD-803B-B4F9748BD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4" y="2468033"/>
            <a:ext cx="7440084" cy="387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5">
            <a:extLst>
              <a:ext uri="{FF2B5EF4-FFF2-40B4-BE49-F238E27FC236}">
                <a16:creationId xmlns:a16="http://schemas.microsoft.com/office/drawing/2014/main" id="{B08C9668-DDEB-43F0-B3D4-1F3CA24417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834" y="1176867"/>
            <a:ext cx="1902884" cy="19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思想气泡: 云 10">
            <a:extLst>
              <a:ext uri="{FF2B5EF4-FFF2-40B4-BE49-F238E27FC236}">
                <a16:creationId xmlns:a16="http://schemas.microsoft.com/office/drawing/2014/main" id="{A834D92B-72DA-43B3-926F-5DCFB576DD0F}"/>
              </a:ext>
            </a:extLst>
          </p:cNvPr>
          <p:cNvSpPr/>
          <p:nvPr/>
        </p:nvSpPr>
        <p:spPr>
          <a:xfrm>
            <a:off x="4114800" y="1096434"/>
            <a:ext cx="3718984" cy="1030817"/>
          </a:xfrm>
          <a:prstGeom prst="cloudCallout">
            <a:avLst>
              <a:gd name="adj1" fmla="val -58523"/>
              <a:gd name="adj2" fmla="val 2403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8866C09-3E36-4B00-995F-616CEFFF97A4}"/>
              </a:ext>
            </a:extLst>
          </p:cNvPr>
          <p:cNvSpPr txBox="1"/>
          <p:nvPr/>
        </p:nvSpPr>
        <p:spPr>
          <a:xfrm>
            <a:off x="4919134" y="1443568"/>
            <a:ext cx="203773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这是第二圈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!!!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还没结束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B7F85A-EC6D-4F23-875F-B1FF79983ED5}"/>
              </a:ext>
            </a:extLst>
          </p:cNvPr>
          <p:cNvSpPr txBox="1"/>
          <p:nvPr/>
        </p:nvSpPr>
        <p:spPr>
          <a:xfrm>
            <a:off x="8307918" y="1957918"/>
            <a:ext cx="127951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这是第一圈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!!!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725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5 0.00493 L 0.30191 0.16234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44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81481E-6 L 1.38889E-6 0.0003 C 0.00243 -0.00031 0.00486 -0.00062 0.00729 -0.00124 C 0.01805 -0.00433 0.00972 -0.00247 0.01545 -0.00525 C 0.01667 -0.00556 0.01788 -0.00587 0.0191 -0.00649 C 0.01996 -0.00679 0.02101 -0.00741 0.02205 -0.00772 C 0.02326 -0.00834 0.02448 -0.00865 0.02569 -0.00896 C 0.02656 -0.00957 0.02743 -0.00988 0.02864 -0.0105 C 0.02917 -0.01081 0.03003 -0.01142 0.03073 -0.01173 C 0.03281 -0.01235 0.03472 -0.01266 0.03663 -0.01297 C 0.04722 -0.01544 0.03611 -0.01328 0.04826 -0.01544 L 0.08385 -0.0142 C 0.08733 -0.0142 0.09062 -0.01328 0.0941 -0.01297 L 0.12864 -0.0105 C 0.1375 -0.00772 0.12969 -0.00988 0.1441 -0.00772 C 0.14653 -0.00741 0.14896 -0.00679 0.15139 -0.00649 L 0.17569 -0.00371 C 0.18871 -0.00217 0.18264 -0.00309 0.1941 -0.00124 C 0.20989 0.00586 0.18316 -0.00649 0.19983 0.00277 C 0.20208 0.00401 0.20451 0.00432 0.20642 0.00524 C 0.20816 0.00617 0.20989 0.0074 0.21163 0.00802 C 0.21354 0.00864 0.2151 0.00895 0.21684 0.00925 C 0.22309 0.01018 0.22917 0.01141 0.23524 0.01172 L 0.25156 0.01327 C 0.25937 0.01666 0.25156 0.01358 0.26823 0.01574 C 0.27031 0.01604 0.27239 0.01666 0.2743 0.01697 C 0.28177 0.0216 0.26667 0.01296 0.2875 0.01975 C 0.28923 0.02037 0.2908 0.02283 0.29271 0.02376 C 0.29479 0.02469 0.29705 0.02438 0.2993 0.025 C 0.30017 0.0253 0.30121 0.02592 0.30226 0.02623 C 0.30364 0.02685 0.3066 0.02746 0.30816 0.02901 C 0.30885 0.02962 0.30937 0.03086 0.31024 0.03148 C 0.31198 0.03271 0.31371 0.03302 0.31545 0.03395 C 0.31753 0.03549 0.3191 0.03796 0.32135 0.03919 C 0.32569 0.04259 0.32378 0.04104 0.32726 0.04321 C 0.33663 0.05617 0.32483 0.04012 0.33229 0.04969 C 0.33333 0.05092 0.3342 0.05246 0.33524 0.0537 C 0.33611 0.05462 0.33733 0.05524 0.33819 0.05648 C 0.33923 0.0574 0.3401 0.05895 0.34097 0.06018 C 0.34184 0.06111 0.34271 0.06203 0.3434 0.06296 C 0.34392 0.06419 0.34427 0.06574 0.34479 0.06666 C 0.34531 0.0679 0.34653 0.06821 0.34705 0.06944 C 0.34757 0.07098 0.34809 0.07283 0.34844 0.07469 C 0.34896 0.07592 0.3493 0.07746 0.35 0.0787 C 0.35538 0.0895 0.35104 0.0787 0.35451 0.08765 C 0.3559 0.0966 0.35364 0.08611 0.35816 0.09691 C 0.35851 0.09783 0.35851 0.09969 0.35885 0.10092 C 0.3592 0.10216 0.35989 0.10339 0.36024 0.10462 C 0.36059 0.10648 0.36111 0.1145 0.3618 0.11635 C 0.36285 0.12129 0.36371 0.12283 0.36545 0.12685 C 0.36597 0.13148 0.36632 0.13425 0.36684 0.13858 C 0.36719 0.14012 0.36736 0.14135 0.36771 0.14259 C 0.37101 0.15617 0.36892 0.14567 0.37066 0.15432 C 0.37083 0.15925 0.37101 0.16388 0.37118 0.16882 C 0.3717 0.175 0.37205 0.175 0.37257 0.18055 C 0.37326 0.18487 0.3743 0.19907 0.375 0.20154 L 0.37656 0.20679 C 0.37673 0.20833 0.37691 0.21018 0.37726 0.21203 C 0.3776 0.21481 0.37743 0.21821 0.37778 0.22098 C 0.3783 0.22283 0.37899 0.22469 0.37951 0.22623 L 0.3809 0.2395 C 0.3809 0.24166 0.38125 0.24382 0.3816 0.24598 L 0.38246 0.2537 C 0.38212 0.27253 0.38229 0.29135 0.3816 0.30987 C 0.38125 0.31419 0.38038 0.31851 0.38003 0.32314 C 0.37986 0.32561 0.37951 0.32839 0.37951 0.33086 C 0.37917 0.3358 0.37899 0.34043 0.37864 0.34537 C 0.37847 0.34907 0.37812 0.35308 0.37778 0.35709 C 0.37743 0.36851 0.3776 0.37314 0.37656 0.38333 C 0.37639 0.38487 0.37604 0.38672 0.37569 0.38858 C 0.37552 0.38981 0.37465 0.39845 0.3743 0.4003 C 0.37257 0.40709 0.37118 0.41172 0.3691 0.41728 C 0.3684 0.41882 0.36753 0.42067 0.36684 0.42253 C 0.36476 0.42932 0.36632 0.42932 0.36319 0.43549 C 0.3625 0.43672 0.36163 0.43703 0.36111 0.43827 C 0.35417 0.4503 0.36007 0.44259 0.35503 0.44845 C 0.35451 0.4503 0.35364 0.45246 0.35278 0.4537 C 0.35191 0.45555 0.35052 0.45648 0.3493 0.45771 C 0.34844 0.45864 0.34757 0.45925 0.34705 0.46049 C 0.34583 0.46203 0.34496 0.46388 0.3441 0.46543 C 0.3434 0.46666 0.34253 0.46728 0.34184 0.46821 C 0.33611 0.47654 0.34305 0.46821 0.3375 0.47469 C 0.33698 0.47654 0.33663 0.4787 0.33611 0.47993 C 0.33524 0.48086 0.33437 0.48055 0.33385 0.48117 C 0.33246 0.48271 0.33125 0.48456 0.33003 0.48641 C 0.32951 0.48765 0.32917 0.4895 0.32864 0.49043 C 0.32639 0.49413 0.32378 0.49753 0.32135 0.50092 L 0.32135 0.50123 C 0.3191 0.50339 0.31667 0.50524 0.31476 0.50864 C 0.31406 0.51018 0.31337 0.51172 0.3125 0.51265 C 0.31163 0.51388 0.31059 0.51419 0.30937 0.51512 C 0.30885 0.51604 0.30816 0.51728 0.30729 0.5179 C 0.3066 0.51851 0.3059 0.51851 0.30503 0.51913 C 0.30417 0.51975 0.30382 0.52129 0.30295 0.52191 C 0.30208 0.52253 0.30104 0.52253 0.3 0.52314 C 0.29496 0.52561 0.30017 0.52438 0.29097 0.52716 C 0.28906 0.52777 0.28663 0.52777 0.28455 0.52839 C 0.28177 0.52901 0.27726 0.53117 0.275 0.5324 C 0.27396 0.53271 0.27309 0.53302 0.27205 0.53364 C 0.27135 0.53395 0.27066 0.53456 0.26979 0.53487 C 0.2625 0.53672 0.2467 0.53703 0.24184 0.53765 C 0.22205 0.53703 0.20226 0.53765 0.18229 0.53611 C 0.16285 0.53487 0.16805 0.53209 0.15295 0.52962 C 0.11667 0.52376 0.17309 0.53333 0.1368 0.52561 C 0.11892 0.52191 0.125 0.52438 0.11319 0.52191 C 0.10139 0.51913 0.1059 0.51975 0.09635 0.5179 C 0.0934 0.51728 0.09097 0.51666 0.08819 0.51666 C 0.06719 0.51481 0.03559 0.5145 0.01771 0.51388 L -0.02274 0.51265 C -0.03577 0.51172 -0.04896 0.51388 -0.06181 0.51018 C -0.07622 0.50586 -0.05486 0.51234 -0.07136 0.50617 C -0.07309 0.50555 -0.075 0.50524 -0.07656 0.50493 C -0.07882 0.50432 -0.0809 0.50401 -0.08316 0.50339 L -0.08924 0.50216 C -0.08976 0.50185 -0.09045 0.50123 -0.09132 0.50092 C -0.09705 0.49845 -0.09392 0.50061 -0.09931 0.49814 C -0.10573 0.49537 -0.09549 0.49845 -0.1059 0.49567 C -0.11042 0.49444 -0.11233 0.49444 -0.11702 0.49166 C -0.11771 0.49135 -0.1184 0.49074 -0.1191 0.49043 C -0.12118 0.4895 -0.12309 0.48919 -0.125 0.48796 C -0.12622 0.48703 -0.12743 0.48611 -0.12865 0.48518 C -0.12969 0.48425 -0.13056 0.48333 -0.1316 0.48271 C -0.13264 0.48209 -0.13368 0.48179 -0.13455 0.48117 C -0.14149 0.47654 -0.13316 0.48024 -0.14115 0.47746 C -0.14236 0.47654 -0.14358 0.47561 -0.14497 0.47469 C -0.14566 0.47438 -0.14636 0.47407 -0.14705 0.47345 C -0.14792 0.47283 -0.14861 0.4716 -0.14931 0.47067 C -0.15017 0.46975 -0.15139 0.46944 -0.15226 0.46821 C -0.15938 0.45802 -0.15382 0.46203 -0.15886 0.45895 C -0.15938 0.45771 -0.15972 0.45648 -0.16042 0.45524 C -0.16094 0.4537 -0.16198 0.45277 -0.1625 0.45123 C -0.1632 0.44969 -0.16337 0.44753 -0.16406 0.44598 C -0.16441 0.44506 -0.16511 0.44444 -0.16545 0.44321 C -0.16632 0.44135 -0.16684 0.43888 -0.16771 0.43672 C -0.1717 0.42623 -0.16806 0.43765 -0.17292 0.42376 C -0.17344 0.42222 -0.17379 0.42006 -0.17431 0.41851 C -0.17483 0.41728 -0.17535 0.41604 -0.1757 0.4145 C -0.17639 0.41234 -0.17691 0.41018 -0.17726 0.40802 C -0.17899 0.39845 -0.17656 0.40709 -0.17952 0.39506 C -0.18073 0.3895 -0.18212 0.38549 -0.18386 0.38055 C -0.18403 0.37839 -0.18438 0.37623 -0.18455 0.37407 C -0.18472 0.37283 -0.18507 0.3716 -0.18542 0.37006 C -0.18559 0.3679 -0.18577 0.36574 -0.18611 0.36358 C -0.18629 0.36234 -0.18663 0.36111 -0.18681 0.35956 C -0.18733 0.35617 -0.18802 0.34876 -0.1882 0.34537 C -0.18733 0.27685 -0.18889 0.31172 -0.18681 0.28117 C -0.18594 0.26728 -0.18715 0.27314 -0.18455 0.26419 C -0.18403 0.26018 -0.18351 0.25648 -0.18316 0.25246 C -0.18125 0.23487 -0.18333 0.25061 -0.1816 0.23672 C -0.18142 0.23487 -0.18125 0.23333 -0.1809 0.23148 C -0.18073 0.23024 -0.18038 0.22901 -0.18021 0.22746 C -0.17986 0.2253 -0.17969 0.22314 -0.17952 0.22098 C -0.17934 0.21975 -0.17899 0.21851 -0.17865 0.21728 C -0.17847 0.21543 -0.17813 0.21358 -0.17795 0.21203 C -0.17778 0.20987 -0.17761 0.2074 -0.17726 0.20524 C -0.17639 0.2 -0.17552 0.19598 -0.17431 0.19104 C -0.17327 0.17037 -0.17483 0.18302 -0.17136 0.16759 C -0.17083 0.16481 -0.17031 0.16234 -0.16997 0.15956 C -0.16962 0.15802 -0.16962 0.15617 -0.1691 0.15432 C -0.16875 0.15308 -0.16823 0.15185 -0.16771 0.15061 C -0.16632 0.13641 -0.16771 0.14783 -0.16615 0.13858 C -0.16597 0.13703 -0.1658 0.13518 -0.16545 0.13333 C -0.16511 0.13179 -0.16458 0.12993 -0.16406 0.12839 C -0.16267 0.11851 -0.16406 0.12746 -0.16181 0.1179 C -0.16146 0.11666 -0.16146 0.11512 -0.16111 0.11388 C -0.15972 0.10956 -0.15851 0.10864 -0.15747 0.10462 C -0.15677 0.10246 -0.1566 0.1003 -0.1559 0.09814 C -0.15504 0.09537 -0.15365 0.09228 -0.15226 0.09043 C -0.15156 0.08919 -0.1507 0.08858 -0.15 0.08765 C -0.14948 0.08641 -0.14931 0.08487 -0.14861 0.08364 C -0.14722 0.08179 -0.14549 0.08055 -0.1441 0.0787 L -0.1375 0.06944 C -0.13663 0.06821 -0.13577 0.06604 -0.13455 0.06543 L -0.13021 0.06296 C -0.12899 0.06111 -0.12778 0.05925 -0.12656 0.05771 C -0.12205 0.05216 -0.12517 0.05771 -0.12136 0.05246 C -0.1191 0.04907 -0.12031 0.04876 -0.11702 0.04598 C -0.11597 0.04506 -0.11493 0.04506 -0.11406 0.04444 C -0.1125 0.04382 -0.11094 0.04321 -0.10955 0.04197 C -0.1066 0.0395 -0.10399 0.03549 -0.1007 0.03395 C -0.09879 0.03333 -0.09688 0.03271 -0.09497 0.03148 L -0.09045 0.02901 C -0.08976 0.02839 -0.08924 0.02808 -0.08837 0.02746 C -0.08663 0.02654 -0.08507 0.02592 -0.08316 0.025 C -0.0816 0.02407 -0.08021 0.02314 -0.07882 0.02222 C -0.07743 0.0216 -0.07622 0.02129 -0.075 0.02098 C -0.0717 0.02006 -0.07083 0.02006 -0.06771 0.01851 C -0.05191 0.00987 -0.07292 0.02037 -0.05955 0.0145 C -0.05886 0.01419 -0.05816 0.01358 -0.05747 0.01327 C -0.05556 0.01234 -0.05104 0.01111 -0.04931 0.01049 C -0.04757 0.01018 -0.04583 0.00987 -0.0441 0.00925 C -0.04323 0.00895 -0.04219 0.00833 -0.04115 0.00802 C -0.03924 0.0074 -0.03733 0.00709 -0.03524 0.00679 C -0.03438 0.00648 -0.03333 0.00524 -0.03247 0.00524 C -0.02327 0.00493 -0.01424 0.00524 -0.00521 0.00524 " pathEditMode="relative" rAng="0" ptsTypes="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0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5" y="2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循环介绍</a:t>
            </a:r>
          </a:p>
        </p:txBody>
      </p:sp>
      <p:pic>
        <p:nvPicPr>
          <p:cNvPr id="14" name="图片 1">
            <a:extLst>
              <a:ext uri="{FF2B5EF4-FFF2-40B4-BE49-F238E27FC236}">
                <a16:creationId xmlns:a16="http://schemas.microsoft.com/office/drawing/2014/main" id="{0F4BA178-C3B0-46D6-B9AF-B1F67B3A7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4" y="2468033"/>
            <a:ext cx="7440084" cy="387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5">
            <a:extLst>
              <a:ext uri="{FF2B5EF4-FFF2-40B4-BE49-F238E27FC236}">
                <a16:creationId xmlns:a16="http://schemas.microsoft.com/office/drawing/2014/main" id="{D6740260-F5CD-4597-8348-1F0081BA05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834" y="1176867"/>
            <a:ext cx="1902884" cy="19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思想气泡: 云 15">
            <a:extLst>
              <a:ext uri="{FF2B5EF4-FFF2-40B4-BE49-F238E27FC236}">
                <a16:creationId xmlns:a16="http://schemas.microsoft.com/office/drawing/2014/main" id="{18A74D94-E017-4F3D-8ACA-908C27BFC38E}"/>
              </a:ext>
            </a:extLst>
          </p:cNvPr>
          <p:cNvSpPr/>
          <p:nvPr/>
        </p:nvSpPr>
        <p:spPr>
          <a:xfrm>
            <a:off x="4114800" y="1096434"/>
            <a:ext cx="3718984" cy="1030817"/>
          </a:xfrm>
          <a:prstGeom prst="cloudCallout">
            <a:avLst>
              <a:gd name="adj1" fmla="val -58523"/>
              <a:gd name="adj2" fmla="val 2403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BA1DA12-071C-48CF-B63A-3978C0D560E2}"/>
              </a:ext>
            </a:extLst>
          </p:cNvPr>
          <p:cNvSpPr txBox="1"/>
          <p:nvPr/>
        </p:nvSpPr>
        <p:spPr>
          <a:xfrm>
            <a:off x="4919134" y="1443568"/>
            <a:ext cx="203773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这是第三圈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!!!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最后一圈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3ABDBB9-B89E-4D4E-841C-FF6EBEAC00AE}"/>
              </a:ext>
            </a:extLst>
          </p:cNvPr>
          <p:cNvSpPr txBox="1"/>
          <p:nvPr/>
        </p:nvSpPr>
        <p:spPr>
          <a:xfrm>
            <a:off x="8307918" y="1957918"/>
            <a:ext cx="127951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这是第一圈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!!!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0889B54-FAC7-4A7A-8F0C-0397B279191C}"/>
              </a:ext>
            </a:extLst>
          </p:cNvPr>
          <p:cNvSpPr txBox="1"/>
          <p:nvPr/>
        </p:nvSpPr>
        <p:spPr>
          <a:xfrm>
            <a:off x="8600018" y="2565401"/>
            <a:ext cx="203773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这是第二圈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!!!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还没结束</a:t>
            </a:r>
          </a:p>
        </p:txBody>
      </p:sp>
    </p:spTree>
    <p:extLst>
      <p:ext uri="{BB962C8B-B14F-4D97-AF65-F5344CB8AC3E}">
        <p14:creationId xmlns:p14="http://schemas.microsoft.com/office/powerpoint/2010/main" val="115718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42 0.00493 L 0.31754 0.25092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97" y="122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81481E-6 L 1.38889E-6 0.0003 C 0.00243 -0.00031 0.00486 -0.00062 0.00729 -0.00124 C 0.01805 -0.00433 0.00972 -0.00247 0.01545 -0.00525 C 0.01667 -0.00556 0.01788 -0.00587 0.0191 -0.00649 C 0.01996 -0.00679 0.02101 -0.00741 0.02205 -0.00772 C 0.02326 -0.00834 0.02448 -0.00865 0.02569 -0.00896 C 0.02656 -0.00957 0.02743 -0.00988 0.02864 -0.0105 C 0.02917 -0.01081 0.03003 -0.01142 0.03073 -0.01173 C 0.03281 -0.01235 0.03472 -0.01266 0.03663 -0.01297 C 0.04722 -0.01544 0.03611 -0.01328 0.04826 -0.01544 L 0.08385 -0.0142 C 0.08733 -0.0142 0.09062 -0.01328 0.0941 -0.01297 L 0.12864 -0.0105 C 0.1375 -0.00772 0.12969 -0.00988 0.1441 -0.00772 C 0.14653 -0.00741 0.14896 -0.00679 0.15139 -0.00649 L 0.17569 -0.00371 C 0.18871 -0.00217 0.18264 -0.00309 0.1941 -0.00124 C 0.20989 0.00586 0.18316 -0.00649 0.19983 0.00277 C 0.20208 0.00401 0.20451 0.00432 0.20642 0.00524 C 0.20816 0.00617 0.20989 0.0074 0.21163 0.00802 C 0.21354 0.00864 0.2151 0.00895 0.21684 0.00925 C 0.22309 0.01018 0.22917 0.01141 0.23524 0.01172 L 0.25156 0.01327 C 0.25937 0.01666 0.25156 0.01358 0.26823 0.01574 C 0.27031 0.01604 0.27239 0.01666 0.2743 0.01697 C 0.28177 0.0216 0.26667 0.01296 0.2875 0.01975 C 0.28923 0.02037 0.2908 0.02283 0.29271 0.02376 C 0.29479 0.02469 0.29705 0.02438 0.2993 0.025 C 0.30017 0.0253 0.30121 0.02592 0.30226 0.02623 C 0.30364 0.02685 0.3066 0.02746 0.30816 0.02901 C 0.30885 0.02962 0.30937 0.03086 0.31024 0.03148 C 0.31198 0.03271 0.31371 0.03302 0.31545 0.03395 C 0.31753 0.03549 0.3191 0.03796 0.32135 0.03919 C 0.32569 0.04259 0.32378 0.04104 0.32726 0.04321 C 0.33663 0.05617 0.32483 0.04012 0.33229 0.04969 C 0.33333 0.05092 0.3342 0.05246 0.33524 0.0537 C 0.33611 0.05462 0.33733 0.05524 0.33819 0.05648 C 0.33923 0.0574 0.3401 0.05895 0.34097 0.06018 C 0.34184 0.06111 0.34271 0.06203 0.3434 0.06296 C 0.34392 0.06419 0.34427 0.06574 0.34479 0.06666 C 0.34531 0.0679 0.34653 0.06821 0.34705 0.06944 C 0.34757 0.07098 0.34809 0.07283 0.34844 0.07469 C 0.34896 0.07592 0.3493 0.07746 0.35 0.0787 C 0.35538 0.0895 0.35104 0.0787 0.35451 0.08765 C 0.3559 0.0966 0.35364 0.08611 0.35816 0.09691 C 0.35851 0.09783 0.35851 0.09969 0.35885 0.10092 C 0.3592 0.10216 0.35989 0.10339 0.36024 0.10462 C 0.36059 0.10648 0.36111 0.1145 0.3618 0.11635 C 0.36285 0.12129 0.36371 0.12283 0.36545 0.12685 C 0.36597 0.13148 0.36632 0.13425 0.36684 0.13858 C 0.36719 0.14012 0.36736 0.14135 0.36771 0.14259 C 0.37101 0.15617 0.36892 0.14567 0.37066 0.15432 C 0.37083 0.15925 0.37101 0.16388 0.37118 0.16882 C 0.3717 0.175 0.37205 0.175 0.37257 0.18055 C 0.37326 0.18487 0.3743 0.19907 0.375 0.20154 L 0.37656 0.20679 C 0.37673 0.20833 0.37691 0.21018 0.37726 0.21203 C 0.3776 0.21481 0.37743 0.21821 0.37778 0.22098 C 0.3783 0.22283 0.37899 0.22469 0.37951 0.22623 L 0.3809 0.2395 C 0.3809 0.24166 0.38125 0.24382 0.3816 0.24598 L 0.38246 0.2537 C 0.38212 0.27253 0.38229 0.29135 0.3816 0.30987 C 0.38125 0.31419 0.38038 0.31851 0.38003 0.32314 C 0.37986 0.32561 0.37951 0.32839 0.37951 0.33086 C 0.37917 0.3358 0.37899 0.34043 0.37864 0.34537 C 0.37847 0.34907 0.37812 0.35308 0.37778 0.35709 C 0.37743 0.36851 0.3776 0.37314 0.37656 0.38333 C 0.37639 0.38487 0.37604 0.38672 0.37569 0.38858 C 0.37552 0.38981 0.37465 0.39845 0.3743 0.4003 C 0.37257 0.40709 0.37118 0.41172 0.3691 0.41728 C 0.3684 0.41882 0.36753 0.42067 0.36684 0.42253 C 0.36476 0.42932 0.36632 0.42932 0.36319 0.43549 C 0.3625 0.43672 0.36163 0.43703 0.36111 0.43827 C 0.35417 0.4503 0.36007 0.44259 0.35503 0.44845 C 0.35451 0.4503 0.35364 0.45246 0.35278 0.4537 C 0.35191 0.45555 0.35052 0.45648 0.3493 0.45771 C 0.34844 0.45864 0.34757 0.45925 0.34705 0.46049 C 0.34583 0.46203 0.34496 0.46388 0.3441 0.46543 C 0.3434 0.46666 0.34253 0.46728 0.34184 0.46821 C 0.33611 0.47654 0.34305 0.46821 0.3375 0.47469 C 0.33698 0.47654 0.33663 0.4787 0.33611 0.47993 C 0.33524 0.48086 0.33437 0.48055 0.33385 0.48117 C 0.33246 0.48271 0.33125 0.48456 0.33003 0.48641 C 0.32951 0.48765 0.32917 0.4895 0.32864 0.49043 C 0.32639 0.49413 0.32378 0.49753 0.32135 0.50092 L 0.32135 0.50123 C 0.3191 0.50339 0.31667 0.50524 0.31476 0.50864 C 0.31406 0.51018 0.31337 0.51172 0.3125 0.51265 C 0.31163 0.51388 0.31059 0.51419 0.30937 0.51512 C 0.30885 0.51604 0.30816 0.51728 0.30729 0.5179 C 0.3066 0.51851 0.3059 0.51851 0.30503 0.51913 C 0.30417 0.51975 0.30382 0.52129 0.30295 0.52191 C 0.30208 0.52253 0.30104 0.52253 0.3 0.52314 C 0.29496 0.52561 0.30017 0.52438 0.29097 0.52716 C 0.28906 0.52777 0.28663 0.52777 0.28455 0.52839 C 0.28177 0.52901 0.27726 0.53117 0.275 0.5324 C 0.27396 0.53271 0.27309 0.53302 0.27205 0.53364 C 0.27135 0.53395 0.27066 0.53456 0.26979 0.53487 C 0.2625 0.53672 0.2467 0.53703 0.24184 0.53765 C 0.22205 0.53703 0.20226 0.53765 0.18229 0.53611 C 0.16285 0.53487 0.16805 0.53209 0.15295 0.52962 C 0.11667 0.52376 0.17309 0.53333 0.1368 0.52561 C 0.11892 0.52191 0.125 0.52438 0.11319 0.52191 C 0.10139 0.51913 0.1059 0.51975 0.09635 0.5179 C 0.0934 0.51728 0.09097 0.51666 0.08819 0.51666 C 0.06719 0.51481 0.03559 0.5145 0.01771 0.51388 L -0.02274 0.51265 C -0.03577 0.51172 -0.04896 0.51388 -0.06181 0.51018 C -0.07622 0.50586 -0.05486 0.51234 -0.07136 0.50617 C -0.07309 0.50555 -0.075 0.50524 -0.07656 0.50493 C -0.07882 0.50432 -0.0809 0.50401 -0.08316 0.50339 L -0.08924 0.50216 C -0.08976 0.50185 -0.09045 0.50123 -0.09132 0.50092 C -0.09705 0.49845 -0.09392 0.50061 -0.09931 0.49814 C -0.10573 0.49537 -0.09549 0.49845 -0.1059 0.49567 C -0.11042 0.49444 -0.11233 0.49444 -0.11702 0.49166 C -0.11771 0.49135 -0.1184 0.49074 -0.1191 0.49043 C -0.12118 0.4895 -0.12309 0.48919 -0.125 0.48796 C -0.12622 0.48703 -0.12743 0.48611 -0.12865 0.48518 C -0.12969 0.48425 -0.13056 0.48333 -0.1316 0.48271 C -0.13264 0.48209 -0.13368 0.48179 -0.13455 0.48117 C -0.14149 0.47654 -0.13316 0.48024 -0.14115 0.47746 C -0.14236 0.47654 -0.14358 0.47561 -0.14497 0.47469 C -0.14566 0.47438 -0.14636 0.47407 -0.14705 0.47345 C -0.14792 0.47283 -0.14861 0.4716 -0.14931 0.47067 C -0.15017 0.46975 -0.15139 0.46944 -0.15226 0.46821 C -0.15938 0.45802 -0.15382 0.46203 -0.15886 0.45895 C -0.15938 0.45771 -0.15972 0.45648 -0.16042 0.45524 C -0.16094 0.4537 -0.16198 0.45277 -0.1625 0.45123 C -0.1632 0.44969 -0.16337 0.44753 -0.16406 0.44598 C -0.16441 0.44506 -0.16511 0.44444 -0.16545 0.44321 C -0.16632 0.44135 -0.16684 0.43888 -0.16771 0.43672 C -0.1717 0.42623 -0.16806 0.43765 -0.17292 0.42376 C -0.17344 0.42222 -0.17379 0.42006 -0.17431 0.41851 C -0.17483 0.41728 -0.17535 0.41604 -0.1757 0.4145 C -0.17639 0.41234 -0.17691 0.41018 -0.17726 0.40802 C -0.17899 0.39845 -0.17656 0.40709 -0.17952 0.39506 C -0.18073 0.3895 -0.18212 0.38549 -0.18386 0.38055 C -0.18403 0.37839 -0.18438 0.37623 -0.18455 0.37407 C -0.18472 0.37283 -0.18507 0.3716 -0.18542 0.37006 C -0.18559 0.3679 -0.18577 0.36574 -0.18611 0.36358 C -0.18629 0.36234 -0.18663 0.36111 -0.18681 0.35956 C -0.18733 0.35617 -0.18802 0.34876 -0.1882 0.34537 C -0.18733 0.27685 -0.18889 0.31172 -0.18681 0.28117 C -0.18594 0.26728 -0.18715 0.27314 -0.18455 0.26419 C -0.18403 0.26018 -0.18351 0.25648 -0.18316 0.25246 C -0.18125 0.23487 -0.18333 0.25061 -0.1816 0.23672 C -0.18142 0.23487 -0.18125 0.23333 -0.1809 0.23148 C -0.18073 0.23024 -0.18038 0.22901 -0.18021 0.22746 C -0.17986 0.2253 -0.17969 0.22314 -0.17952 0.22098 C -0.17934 0.21975 -0.17899 0.21851 -0.17865 0.21728 C -0.17847 0.21543 -0.17813 0.21358 -0.17795 0.21203 C -0.17778 0.20987 -0.17761 0.2074 -0.17726 0.20524 C -0.17639 0.2 -0.17552 0.19598 -0.17431 0.19104 C -0.17327 0.17037 -0.17483 0.18302 -0.17136 0.16759 C -0.17083 0.16481 -0.17031 0.16234 -0.16997 0.15956 C -0.16962 0.15802 -0.16962 0.15617 -0.1691 0.15432 C -0.16875 0.15308 -0.16823 0.15185 -0.16771 0.15061 C -0.16632 0.13641 -0.16771 0.14783 -0.16615 0.13858 C -0.16597 0.13703 -0.1658 0.13518 -0.16545 0.13333 C -0.16511 0.13179 -0.16458 0.12993 -0.16406 0.12839 C -0.16267 0.11851 -0.16406 0.12746 -0.16181 0.1179 C -0.16146 0.11666 -0.16146 0.11512 -0.16111 0.11388 C -0.15972 0.10956 -0.15851 0.10864 -0.15747 0.10462 C -0.15677 0.10246 -0.1566 0.1003 -0.1559 0.09814 C -0.15504 0.09537 -0.15365 0.09228 -0.15226 0.09043 C -0.15156 0.08919 -0.1507 0.08858 -0.15 0.08765 C -0.14948 0.08641 -0.14931 0.08487 -0.14861 0.08364 C -0.14722 0.08179 -0.14549 0.08055 -0.1441 0.0787 L -0.1375 0.06944 C -0.13663 0.06821 -0.13577 0.06604 -0.13455 0.06543 L -0.13021 0.06296 C -0.12899 0.06111 -0.12778 0.05925 -0.12656 0.05771 C -0.12205 0.05216 -0.12517 0.05771 -0.12136 0.05246 C -0.1191 0.04907 -0.12031 0.04876 -0.11702 0.04598 C -0.11597 0.04506 -0.11493 0.04506 -0.11406 0.04444 C -0.1125 0.04382 -0.11094 0.04321 -0.10955 0.04197 C -0.1066 0.0395 -0.10399 0.03549 -0.1007 0.03395 C -0.09879 0.03333 -0.09688 0.03271 -0.09497 0.03148 L -0.09045 0.02901 C -0.08976 0.02839 -0.08924 0.02808 -0.08837 0.02746 C -0.08663 0.02654 -0.08507 0.02592 -0.08316 0.025 C -0.0816 0.02407 -0.08021 0.02314 -0.07882 0.02222 C -0.07743 0.0216 -0.07622 0.02129 -0.075 0.02098 C -0.0717 0.02006 -0.07083 0.02006 -0.06771 0.01851 C -0.05191 0.00987 -0.07292 0.02037 -0.05955 0.0145 C -0.05886 0.01419 -0.05816 0.01358 -0.05747 0.01327 C -0.05556 0.01234 -0.05104 0.01111 -0.04931 0.01049 C -0.04757 0.01018 -0.04583 0.00987 -0.0441 0.00925 C -0.04323 0.00895 -0.04219 0.00833 -0.04115 0.00802 C -0.03924 0.0074 -0.03733 0.00709 -0.03524 0.00679 C -0.03438 0.00648 -0.03333 0.00524 -0.03247 0.00524 C -0.02327 0.00493 -0.01424 0.00524 -0.00521 0.00524 " pathEditMode="relative" rAng="0" ptsTypes="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12" dur="2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5" y="2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循环介绍</a:t>
            </a:r>
          </a:p>
        </p:txBody>
      </p:sp>
      <p:pic>
        <p:nvPicPr>
          <p:cNvPr id="10" name="图片 1">
            <a:extLst>
              <a:ext uri="{FF2B5EF4-FFF2-40B4-BE49-F238E27FC236}">
                <a16:creationId xmlns:a16="http://schemas.microsoft.com/office/drawing/2014/main" id="{0F5BC944-DCD2-49F7-9A80-4E5D3116F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4" y="2468033"/>
            <a:ext cx="7440084" cy="387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5">
            <a:extLst>
              <a:ext uri="{FF2B5EF4-FFF2-40B4-BE49-F238E27FC236}">
                <a16:creationId xmlns:a16="http://schemas.microsoft.com/office/drawing/2014/main" id="{0164BDDE-5DCF-4CA5-8DFF-36216B3A00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834" y="1176867"/>
            <a:ext cx="1902884" cy="19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思想气泡: 云 11">
            <a:extLst>
              <a:ext uri="{FF2B5EF4-FFF2-40B4-BE49-F238E27FC236}">
                <a16:creationId xmlns:a16="http://schemas.microsoft.com/office/drawing/2014/main" id="{03EE4DBF-B083-45BD-8221-AD474DA4A14E}"/>
              </a:ext>
            </a:extLst>
          </p:cNvPr>
          <p:cNvSpPr/>
          <p:nvPr/>
        </p:nvSpPr>
        <p:spPr>
          <a:xfrm>
            <a:off x="4114800" y="1096434"/>
            <a:ext cx="3718984" cy="1030817"/>
          </a:xfrm>
          <a:prstGeom prst="cloudCallout">
            <a:avLst>
              <a:gd name="adj1" fmla="val -58523"/>
              <a:gd name="adj2" fmla="val 2403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BBFDB4-E585-4D69-B056-EEAA0D48A156}"/>
              </a:ext>
            </a:extLst>
          </p:cNvPr>
          <p:cNvSpPr txBox="1"/>
          <p:nvPr/>
        </p:nvSpPr>
        <p:spPr>
          <a:xfrm>
            <a:off x="4919134" y="1443568"/>
            <a:ext cx="160492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第四圈了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结束了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D42B33B-DC47-41DC-9312-A470763F273E}"/>
              </a:ext>
            </a:extLst>
          </p:cNvPr>
          <p:cNvSpPr txBox="1"/>
          <p:nvPr/>
        </p:nvSpPr>
        <p:spPr>
          <a:xfrm>
            <a:off x="8307918" y="1957918"/>
            <a:ext cx="127951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这是第一圈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!!!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937AEB6-B0C2-474C-8966-1F32FEC83C5A}"/>
              </a:ext>
            </a:extLst>
          </p:cNvPr>
          <p:cNvSpPr txBox="1"/>
          <p:nvPr/>
        </p:nvSpPr>
        <p:spPr>
          <a:xfrm>
            <a:off x="8600018" y="2565401"/>
            <a:ext cx="203773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这是第二圈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!!!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还没结束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570A440-7AD1-4318-9673-FBA4F3668FEE}"/>
              </a:ext>
            </a:extLst>
          </p:cNvPr>
          <p:cNvSpPr txBox="1"/>
          <p:nvPr/>
        </p:nvSpPr>
        <p:spPr>
          <a:xfrm>
            <a:off x="8784167" y="3172885"/>
            <a:ext cx="203773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这是第三圈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!!!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最后一圈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8EC9C26-F58D-4EE6-AD36-BC925F82B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5" y="1282701"/>
            <a:ext cx="1128183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871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39 0.00771 L 0.33525 0.34135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4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循环介绍</a:t>
            </a:r>
          </a:p>
        </p:txBody>
      </p:sp>
      <p:pic>
        <p:nvPicPr>
          <p:cNvPr id="14" name="图片 1">
            <a:extLst>
              <a:ext uri="{FF2B5EF4-FFF2-40B4-BE49-F238E27FC236}">
                <a16:creationId xmlns:a16="http://schemas.microsoft.com/office/drawing/2014/main" id="{25751567-019E-4723-A557-7C388DD8E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4" y="2468033"/>
            <a:ext cx="7440084" cy="387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A1D8A7-C04D-43DD-BB18-828DA5440CF1}"/>
              </a:ext>
            </a:extLst>
          </p:cNvPr>
          <p:cNvSpPr txBox="1"/>
          <p:nvPr/>
        </p:nvSpPr>
        <p:spPr>
          <a:xfrm>
            <a:off x="8307918" y="1957918"/>
            <a:ext cx="127951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这是第一圈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!!!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A9D569B-3B96-498D-BCED-7CEEDB8F79A2}"/>
              </a:ext>
            </a:extLst>
          </p:cNvPr>
          <p:cNvSpPr txBox="1"/>
          <p:nvPr/>
        </p:nvSpPr>
        <p:spPr>
          <a:xfrm>
            <a:off x="8600018" y="2565401"/>
            <a:ext cx="203773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这是第二圈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!!!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还没结束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070C9C3-58D4-4CCE-9ADA-48006889D29E}"/>
              </a:ext>
            </a:extLst>
          </p:cNvPr>
          <p:cNvSpPr txBox="1"/>
          <p:nvPr/>
        </p:nvSpPr>
        <p:spPr>
          <a:xfrm>
            <a:off x="8784167" y="3172885"/>
            <a:ext cx="203773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这是第三圈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!!!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最后一圈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5EB636E-D758-4FC5-9BB4-935E691C6D7D}"/>
              </a:ext>
            </a:extLst>
          </p:cNvPr>
          <p:cNvSpPr txBox="1"/>
          <p:nvPr/>
        </p:nvSpPr>
        <p:spPr>
          <a:xfrm>
            <a:off x="9040285" y="3784601"/>
            <a:ext cx="160492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第四圈了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结束了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1D1071C-E94D-433B-B58B-B4CA96BA1C1D}"/>
              </a:ext>
            </a:extLst>
          </p:cNvPr>
          <p:cNvSpPr txBox="1"/>
          <p:nvPr/>
        </p:nvSpPr>
        <p:spPr>
          <a:xfrm>
            <a:off x="2315633" y="3913718"/>
            <a:ext cx="5962651" cy="7386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rgbClr val="B6020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循环任务：跑圈</a:t>
            </a:r>
            <a:endParaRPr lang="en-US" altLang="zh-CN" sz="1400" dirty="0">
              <a:solidFill>
                <a:srgbClr val="B6020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en-US" sz="1400" dirty="0">
                <a:solidFill>
                  <a:srgbClr val="B6020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控制循环：根据心中 </a:t>
            </a:r>
            <a:r>
              <a:rPr lang="en-US" altLang="zh-CN" sz="1400" dirty="0">
                <a:solidFill>
                  <a:srgbClr val="B6020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1 2 3 4 </a:t>
            </a:r>
            <a:r>
              <a:rPr lang="zh-CN" altLang="en-US" sz="1400" dirty="0">
                <a:solidFill>
                  <a:srgbClr val="B6020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数字的变化进行控制</a:t>
            </a:r>
            <a:endParaRPr lang="en-US" altLang="zh-CN" sz="1400" dirty="0">
              <a:solidFill>
                <a:srgbClr val="B6020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en-US" sz="1400" dirty="0">
                <a:solidFill>
                  <a:srgbClr val="B6020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循环条件：心中的数小于</a:t>
            </a:r>
            <a:r>
              <a:rPr lang="en-US" altLang="zh-CN" sz="1400" dirty="0">
                <a:solidFill>
                  <a:srgbClr val="B6020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lang="zh-CN" altLang="en-US" sz="1400" dirty="0">
                <a:solidFill>
                  <a:srgbClr val="B6020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，就开始循环任务</a:t>
            </a:r>
            <a:r>
              <a:rPr lang="en-US" altLang="zh-CN" sz="1400" dirty="0">
                <a:solidFill>
                  <a:srgbClr val="B6020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zh-CN" altLang="en-US" sz="1400" dirty="0">
              <a:solidFill>
                <a:srgbClr val="B6020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8970010-7726-406F-A361-1E4589712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5" y="1282701"/>
            <a:ext cx="1128183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59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-0.12344 -0.30895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2" y="-1540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  <p:bldP spid="24" grpId="0"/>
      <p:bldP spid="2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latin typeface="Consolas" panose="020B0609020204030204" pitchFamily="49" charset="0"/>
              </a:rPr>
              <a:t>for </a:t>
            </a:r>
            <a:r>
              <a:rPr kumimoji="1" lang="zh-CN" altLang="en-US" dirty="0">
                <a:latin typeface="Consolas" panose="020B0609020204030204" pitchFamily="49" charset="0"/>
              </a:rPr>
              <a:t>循环格式介绍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B376E5-3ED3-4BD6-8ED4-B4E7DD3B059F}"/>
              </a:ext>
            </a:extLst>
          </p:cNvPr>
          <p:cNvSpPr txBox="1"/>
          <p:nvPr/>
        </p:nvSpPr>
        <p:spPr>
          <a:xfrm>
            <a:off x="838200" y="1797051"/>
            <a:ext cx="5962651" cy="7386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rgbClr val="B6020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循环任务：跑圈</a:t>
            </a:r>
            <a:endParaRPr lang="en-US" altLang="zh-CN" sz="1400" dirty="0">
              <a:solidFill>
                <a:srgbClr val="B6020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en-US" sz="1400" dirty="0">
                <a:solidFill>
                  <a:srgbClr val="B6020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控制循环：根据心中 </a:t>
            </a:r>
            <a:r>
              <a:rPr lang="en-US" altLang="zh-CN" sz="1400" dirty="0">
                <a:solidFill>
                  <a:srgbClr val="B6020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1 2 3 4 </a:t>
            </a:r>
            <a:r>
              <a:rPr lang="zh-CN" altLang="en-US" sz="1400" dirty="0">
                <a:solidFill>
                  <a:srgbClr val="B6020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数字的变化进行控制</a:t>
            </a:r>
            <a:endParaRPr lang="en-US" altLang="zh-CN" sz="1400" dirty="0">
              <a:solidFill>
                <a:srgbClr val="B6020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en-US" sz="1400" dirty="0">
                <a:solidFill>
                  <a:srgbClr val="B6020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循环条件：心中的数小于</a:t>
            </a:r>
            <a:r>
              <a:rPr lang="en-US" altLang="zh-CN" sz="1400" dirty="0">
                <a:solidFill>
                  <a:srgbClr val="B6020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lang="zh-CN" altLang="en-US" sz="1400" dirty="0">
                <a:solidFill>
                  <a:srgbClr val="B6020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，就开始循环任务</a:t>
            </a:r>
            <a:r>
              <a:rPr lang="en-US" altLang="zh-CN" sz="1400" dirty="0">
                <a:solidFill>
                  <a:srgbClr val="B6020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zh-CN" altLang="en-US" sz="1400" dirty="0">
              <a:solidFill>
                <a:srgbClr val="B6020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A8BDF71-83D3-4947-BA2C-F7AB97433E59}"/>
              </a:ext>
            </a:extLst>
          </p:cNvPr>
          <p:cNvSpPr txBox="1"/>
          <p:nvPr/>
        </p:nvSpPr>
        <p:spPr>
          <a:xfrm>
            <a:off x="912283" y="3045885"/>
            <a:ext cx="5962651" cy="135037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格式：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初始化语句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条件判断语句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条件控制语句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循环体语句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32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A1BD29B-E396-4200-8152-18C3939D0E09}"/>
              </a:ext>
            </a:extLst>
          </p:cNvPr>
          <p:cNvSpPr/>
          <p:nvPr/>
        </p:nvSpPr>
        <p:spPr>
          <a:xfrm>
            <a:off x="7892329" y="2660651"/>
            <a:ext cx="3551767" cy="35517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304792" indent="-304792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循环体语句：循环任务 </a:t>
            </a:r>
            <a:endParaRPr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400" b="1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sout</a:t>
            </a:r>
            <a:r>
              <a:rPr lang="zh-CN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("</a:t>
            </a: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跑圈</a:t>
            </a:r>
            <a:r>
              <a:rPr lang="zh-CN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");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04792" indent="-304792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初始化语句：定义变量 </a:t>
            </a:r>
            <a:r>
              <a:rPr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en-US" altLang="zh-CN" sz="1400" b="1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</a:t>
            </a:r>
            <a:r>
              <a:rPr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1;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04792" indent="-304792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条件判断语句：循环条件</a:t>
            </a:r>
            <a:endParaRPr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400" b="1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</a:t>
            </a:r>
            <a:r>
              <a:rPr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&lt; 4</a:t>
            </a:r>
          </a:p>
          <a:p>
            <a:pPr marL="304792" indent="-304792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条件控制语句：改变变量</a:t>
            </a:r>
            <a:endParaRPr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400" b="1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</a:t>
            </a:r>
            <a:r>
              <a:rPr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++;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CA2FDF-F36A-440B-B124-24AD469A2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231" y="3721070"/>
            <a:ext cx="2190750" cy="371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414828-BBF5-4C8A-9DC1-C4C905E53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230" y="3493245"/>
            <a:ext cx="1210743" cy="33788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BFFAD14-2315-4444-8088-CC43E29EA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136" y="3446693"/>
            <a:ext cx="1319352" cy="36819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08B6B2A-BDEB-4547-AFF5-284B6061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51" y="3446693"/>
            <a:ext cx="1401449" cy="39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8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4AEDCDEF-3D21-4E54-9D5C-427C98A12B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656000"/>
            <a:ext cx="8148700" cy="4219575"/>
          </a:xfrm>
        </p:spPr>
        <p:txBody>
          <a:bodyPr/>
          <a:lstStyle/>
          <a:p>
            <a:r>
              <a:rPr lang="zh-CN" altLang="en-US" dirty="0"/>
              <a:t>需求</a:t>
            </a:r>
            <a:r>
              <a:rPr lang="en-US" altLang="zh-CN" dirty="0"/>
              <a:t>: </a:t>
            </a:r>
            <a:r>
              <a:rPr lang="zh-CN" altLang="en-US" dirty="0"/>
              <a:t>请使用循环</a:t>
            </a:r>
            <a:r>
              <a:rPr lang="en-US" altLang="zh-CN" dirty="0"/>
              <a:t>, </a:t>
            </a:r>
            <a:r>
              <a:rPr lang="zh-CN" altLang="en-US" dirty="0"/>
              <a:t>在控制台打印出 </a:t>
            </a:r>
            <a:r>
              <a:rPr lang="en-US" altLang="zh-CN" dirty="0"/>
              <a:t>10 </a:t>
            </a:r>
            <a:r>
              <a:rPr lang="zh-CN" altLang="en-US" dirty="0"/>
              <a:t>次 黑马程序员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28" name="标题 2">
            <a:extLst>
              <a:ext uri="{FF2B5EF4-FFF2-40B4-BE49-F238E27FC236}">
                <a16:creationId xmlns:a16="http://schemas.microsoft.com/office/drawing/2014/main" id="{DAA82346-2DA8-41AC-93B7-1AEF8A585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244189"/>
            <a:ext cx="8771021" cy="517190"/>
          </a:xfrm>
        </p:spPr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4416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165721-AE0C-4849-B485-D71B6B489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模拟计时器</a:t>
            </a:r>
          </a:p>
        </p:txBody>
      </p:sp>
    </p:spTree>
    <p:extLst>
      <p:ext uri="{BB962C8B-B14F-4D97-AF65-F5344CB8AC3E}">
        <p14:creationId xmlns:p14="http://schemas.microsoft.com/office/powerpoint/2010/main" val="420980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165721-AE0C-4849-B485-D71B6B489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模拟计时器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C89AB3-2FE7-4C40-8349-495CB9C3D2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676" y="2687319"/>
            <a:ext cx="3836448" cy="215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513C05FA-37E2-40AE-9200-DBF8CFE0D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005" y="2141423"/>
            <a:ext cx="3248727" cy="324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63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648FB8D-9610-C08A-5387-FF9F52F6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B"/>
              </a:rPr>
              <a:t>今日内容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CA5316-109D-AB15-AA59-0A53087F9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27" y="2503365"/>
            <a:ext cx="2310409" cy="6989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514F25-5FFB-7BB1-EE04-F878E586D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518" y="3920095"/>
            <a:ext cx="2219618" cy="5645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758B8C-F651-7AC1-1205-180588BA3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851" y="3094553"/>
            <a:ext cx="5004057" cy="82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9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165721-AE0C-4849-B485-D71B6B489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模拟计时器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66E0A-3E1B-45A4-97B9-3783B011F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请使用循环在控制台 打印数字 </a:t>
            </a:r>
            <a:r>
              <a:rPr lang="en-US" altLang="zh-CN" dirty="0"/>
              <a:t>1-3  </a:t>
            </a:r>
            <a:r>
              <a:rPr lang="zh-CN" altLang="en-US" dirty="0"/>
              <a:t>和 </a:t>
            </a:r>
            <a:r>
              <a:rPr lang="en-US" altLang="zh-CN" dirty="0"/>
              <a:t>3-1 </a:t>
            </a:r>
            <a:r>
              <a:rPr lang="zh-CN" altLang="en-US" dirty="0"/>
              <a:t>的数据</a:t>
            </a:r>
          </a:p>
        </p:txBody>
      </p:sp>
    </p:spTree>
    <p:extLst>
      <p:ext uri="{BB962C8B-B14F-4D97-AF65-F5344CB8AC3E}">
        <p14:creationId xmlns:p14="http://schemas.microsoft.com/office/powerpoint/2010/main" val="325962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165721-AE0C-4849-B485-D71B6B489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模拟计时器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66E0A-3E1B-45A4-97B9-3783B011F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请使用循环在控制台 打印数字 </a:t>
            </a:r>
            <a:r>
              <a:rPr lang="en-US" altLang="zh-CN" dirty="0"/>
              <a:t>1-3  </a:t>
            </a:r>
            <a:r>
              <a:rPr lang="zh-CN" altLang="en-US" dirty="0"/>
              <a:t>和 </a:t>
            </a:r>
            <a:r>
              <a:rPr lang="en-US" altLang="zh-CN" dirty="0"/>
              <a:t>3-1 </a:t>
            </a:r>
            <a:r>
              <a:rPr lang="zh-CN" altLang="en-US" dirty="0"/>
              <a:t>的数据</a:t>
            </a:r>
          </a:p>
        </p:txBody>
      </p:sp>
      <p:sp>
        <p:nvSpPr>
          <p:cNvPr id="16" name="三角形 9">
            <a:extLst>
              <a:ext uri="{FF2B5EF4-FFF2-40B4-BE49-F238E27FC236}">
                <a16:creationId xmlns:a16="http://schemas.microsoft.com/office/drawing/2014/main" id="{B101979A-BC2D-4A1F-9FDC-1B6E8204F3CF}"/>
              </a:ext>
            </a:extLst>
          </p:cNvPr>
          <p:cNvSpPr/>
          <p:nvPr/>
        </p:nvSpPr>
        <p:spPr>
          <a:xfrm rot="2651319">
            <a:off x="2200141" y="2969764"/>
            <a:ext cx="159249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48C6783-333F-415B-B171-6B5AB0D42069}"/>
              </a:ext>
            </a:extLst>
          </p:cNvPr>
          <p:cNvSpPr/>
          <p:nvPr/>
        </p:nvSpPr>
        <p:spPr>
          <a:xfrm>
            <a:off x="2295380" y="2608441"/>
            <a:ext cx="9214230" cy="144364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3DB2DCF-F329-4DD6-B0B9-D7CCA9DAE869}"/>
              </a:ext>
            </a:extLst>
          </p:cNvPr>
          <p:cNvSpPr/>
          <p:nvPr/>
        </p:nvSpPr>
        <p:spPr>
          <a:xfrm>
            <a:off x="2195452" y="2680911"/>
            <a:ext cx="1467974" cy="30094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积累编码思路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73F25B1-BDAD-4032-BE52-E3C51FDF6137}"/>
              </a:ext>
            </a:extLst>
          </p:cNvPr>
          <p:cNvSpPr txBox="1"/>
          <p:nvPr/>
        </p:nvSpPr>
        <p:spPr>
          <a:xfrm>
            <a:off x="2881636" y="3069555"/>
            <a:ext cx="3736253" cy="70403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B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循环中，用于控制循环的变量</a:t>
            </a:r>
            <a:endParaRPr lang="en-US" altLang="zh-CN" sz="1400" dirty="0">
              <a:solidFill>
                <a:srgbClr val="00B05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B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还可以放在循环体中，继续进行使用</a:t>
            </a:r>
            <a:endParaRPr lang="en-US" altLang="zh-CN" sz="1400" dirty="0">
              <a:solidFill>
                <a:srgbClr val="00B05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230989D-C7BA-42ED-910A-DDB4667E57C4}"/>
              </a:ext>
            </a:extLst>
          </p:cNvPr>
          <p:cNvSpPr txBox="1"/>
          <p:nvPr/>
        </p:nvSpPr>
        <p:spPr>
          <a:xfrm>
            <a:off x="7072920" y="3054323"/>
            <a:ext cx="3736254" cy="70403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B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条件控制语句</a:t>
            </a:r>
            <a:endParaRPr lang="en-US" altLang="zh-CN" sz="1400" dirty="0">
              <a:solidFill>
                <a:srgbClr val="00B05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B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不要局限的记忆为，只能是</a:t>
            </a:r>
            <a:r>
              <a:rPr lang="en-US" altLang="zh-CN" sz="1400" dirty="0">
                <a:solidFill>
                  <a:srgbClr val="00B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384728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165721-AE0C-4849-B485-D71B6B489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求和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66E0A-3E1B-45A4-97B9-3783B011F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Consolas" panose="020B0609020204030204" pitchFamily="49" charset="0"/>
              </a:rPr>
              <a:t>需求：求</a:t>
            </a:r>
            <a:r>
              <a:rPr lang="en-US" altLang="zh-CN" sz="1600" dirty="0">
                <a:latin typeface="Consolas" panose="020B0609020204030204" pitchFamily="49" charset="0"/>
              </a:rPr>
              <a:t>1-100</a:t>
            </a:r>
            <a:r>
              <a:rPr lang="zh-CN" altLang="en-US" sz="1600" dirty="0">
                <a:latin typeface="Consolas" panose="020B0609020204030204" pitchFamily="49" charset="0"/>
              </a:rPr>
              <a:t>之间的偶数和，并把求和结果在控制台输出</a:t>
            </a:r>
            <a:endParaRPr lang="en-US" altLang="zh-CN" sz="1600" dirty="0">
              <a:latin typeface="Consolas" panose="020B0609020204030204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1473FBD-CA81-4728-B2A5-D8E0CA2DCB23}"/>
              </a:ext>
            </a:extLst>
          </p:cNvPr>
          <p:cNvSpPr/>
          <p:nvPr/>
        </p:nvSpPr>
        <p:spPr>
          <a:xfrm>
            <a:off x="2195450" y="2266861"/>
            <a:ext cx="6517217" cy="168283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分析：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循环，分别获取数据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 – 100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循环使用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语句，筛选出偶数数据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累加求和？？</a:t>
            </a:r>
          </a:p>
        </p:txBody>
      </p:sp>
    </p:spTree>
    <p:extLst>
      <p:ext uri="{BB962C8B-B14F-4D97-AF65-F5344CB8AC3E}">
        <p14:creationId xmlns:p14="http://schemas.microsoft.com/office/powerpoint/2010/main" val="81489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165721-AE0C-4849-B485-D71B6B489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求和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66E0A-3E1B-45A4-97B9-3783B011F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Consolas" panose="020B0609020204030204" pitchFamily="49" charset="0"/>
              </a:rPr>
              <a:t>需求：求</a:t>
            </a:r>
            <a:r>
              <a:rPr lang="en-US" altLang="zh-CN" sz="1600" dirty="0">
                <a:latin typeface="Consolas" panose="020B0609020204030204" pitchFamily="49" charset="0"/>
              </a:rPr>
              <a:t>1-100</a:t>
            </a:r>
            <a:r>
              <a:rPr lang="zh-CN" altLang="en-US" sz="1600" dirty="0">
                <a:latin typeface="Consolas" panose="020B0609020204030204" pitchFamily="49" charset="0"/>
              </a:rPr>
              <a:t>之间的偶数和，并把求和结果在控制台输出</a:t>
            </a:r>
            <a:endParaRPr lang="en-US" altLang="zh-CN" sz="1600" dirty="0"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65AC0D1-BDE4-403F-AE0D-9B491B46AA70}"/>
              </a:ext>
            </a:extLst>
          </p:cNvPr>
          <p:cNvSpPr/>
          <p:nvPr/>
        </p:nvSpPr>
        <p:spPr>
          <a:xfrm>
            <a:off x="1479219" y="359528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79AF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</a:t>
            </a:r>
            <a:endParaRPr lang="zh-CN" altLang="en-US" sz="1600" b="1" dirty="0">
              <a:solidFill>
                <a:srgbClr val="79AFFF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DEED62-A53C-4609-A789-F8C61B3784D0}"/>
              </a:ext>
            </a:extLst>
          </p:cNvPr>
          <p:cNvSpPr/>
          <p:nvPr/>
        </p:nvSpPr>
        <p:spPr>
          <a:xfrm>
            <a:off x="2551471" y="319833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7030A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30</a:t>
            </a:r>
            <a:endParaRPr lang="zh-CN" altLang="en-US" sz="1600" b="1" dirty="0">
              <a:solidFill>
                <a:srgbClr val="7030A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2F4A4C-7186-434A-9DF1-1BCC0A5DFCF7}"/>
              </a:ext>
            </a:extLst>
          </p:cNvPr>
          <p:cNvSpPr/>
          <p:nvPr/>
        </p:nvSpPr>
        <p:spPr>
          <a:xfrm>
            <a:off x="2155391" y="3843265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50</a:t>
            </a:r>
            <a:endParaRPr lang="zh-CN" altLang="en-US" sz="1600" b="1" dirty="0">
              <a:solidFill>
                <a:srgbClr val="FFC00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B040267-2A8B-4778-8D28-3F6D785A4040}"/>
              </a:ext>
            </a:extLst>
          </p:cNvPr>
          <p:cNvSpPr/>
          <p:nvPr/>
        </p:nvSpPr>
        <p:spPr>
          <a:xfrm>
            <a:off x="766922" y="3933841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92D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60</a:t>
            </a:r>
            <a:endParaRPr lang="zh-CN" altLang="en-US" sz="1600" b="1" dirty="0">
              <a:solidFill>
                <a:srgbClr val="92D05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AFB290-40C7-4A30-9EAF-163BFBA3EC7D}"/>
              </a:ext>
            </a:extLst>
          </p:cNvPr>
          <p:cNvSpPr/>
          <p:nvPr/>
        </p:nvSpPr>
        <p:spPr>
          <a:xfrm>
            <a:off x="2567836" y="4690143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latin typeface="Consolas" panose="020B0609020204030204" pitchFamily="49" charset="0"/>
                <a:ea typeface="微软雅黑" panose="020B0503020204020204" pitchFamily="34" charset="-122"/>
              </a:rPr>
              <a:t>80</a:t>
            </a:r>
            <a:endParaRPr lang="zh-CN" altLang="en-US" sz="1600" b="1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1799CA6-E1B7-4F5E-8AEA-08EBDE80A024}"/>
              </a:ext>
            </a:extLst>
          </p:cNvPr>
          <p:cNvSpPr/>
          <p:nvPr/>
        </p:nvSpPr>
        <p:spPr>
          <a:xfrm>
            <a:off x="3166067" y="4267756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90</a:t>
            </a:r>
            <a:endParaRPr lang="zh-CN" altLang="en-US" sz="1600" b="1" dirty="0">
              <a:solidFill>
                <a:srgbClr val="00B05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AC487B-A3F0-4900-89FE-F937BD689303}"/>
              </a:ext>
            </a:extLst>
          </p:cNvPr>
          <p:cNvSpPr/>
          <p:nvPr/>
        </p:nvSpPr>
        <p:spPr>
          <a:xfrm>
            <a:off x="1548394" y="4606310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FF00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70</a:t>
            </a:r>
            <a:endParaRPr lang="zh-CN" altLang="en-US" sz="1600" b="1" dirty="0">
              <a:solidFill>
                <a:srgbClr val="FF00FF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903494-4A3A-48AB-A646-2F808D13FAE9}"/>
              </a:ext>
            </a:extLst>
          </p:cNvPr>
          <p:cNvSpPr/>
          <p:nvPr/>
        </p:nvSpPr>
        <p:spPr>
          <a:xfrm>
            <a:off x="577777" y="3259723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00B0F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endParaRPr lang="zh-CN" altLang="en-US" sz="1600" b="1" dirty="0">
              <a:solidFill>
                <a:srgbClr val="00B0F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2B02709-0349-4937-80CB-37B3F04B3D73}"/>
              </a:ext>
            </a:extLst>
          </p:cNvPr>
          <p:cNvSpPr/>
          <p:nvPr/>
        </p:nvSpPr>
        <p:spPr>
          <a:xfrm>
            <a:off x="1566492" y="2805545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</a:t>
            </a:r>
            <a:endParaRPr lang="zh-CN" altLang="en-US" sz="1600" b="1" dirty="0">
              <a:solidFill>
                <a:srgbClr val="C0000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99240FF-8AA8-46D3-ACD7-42DE394F4662}"/>
              </a:ext>
            </a:extLst>
          </p:cNvPr>
          <p:cNvSpPr/>
          <p:nvPr/>
        </p:nvSpPr>
        <p:spPr>
          <a:xfrm>
            <a:off x="5476032" y="2761249"/>
            <a:ext cx="3426781" cy="76569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7C247B-AB3E-4C33-97BA-A4946A5DA5D0}"/>
              </a:ext>
            </a:extLst>
          </p:cNvPr>
          <p:cNvSpPr txBox="1"/>
          <p:nvPr/>
        </p:nvSpPr>
        <p:spPr>
          <a:xfrm>
            <a:off x="5476032" y="2400794"/>
            <a:ext cx="8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sum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66106E2-D9DC-421C-AA65-608153BA9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073" y="4606310"/>
            <a:ext cx="154305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5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5" grpId="1"/>
      <p:bldP spid="6" grpId="0" animBg="1"/>
      <p:bldP spid="17" grpId="0"/>
      <p:bldP spid="1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165721-AE0C-4849-B485-D71B6B489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求和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66E0A-3E1B-45A4-97B9-3783B011F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Consolas" panose="020B0609020204030204" pitchFamily="49" charset="0"/>
              </a:rPr>
              <a:t>需求：求</a:t>
            </a:r>
            <a:r>
              <a:rPr lang="en-US" altLang="zh-CN" sz="1600" dirty="0">
                <a:latin typeface="Consolas" panose="020B0609020204030204" pitchFamily="49" charset="0"/>
              </a:rPr>
              <a:t>1-100</a:t>
            </a:r>
            <a:r>
              <a:rPr lang="zh-CN" altLang="en-US" sz="1600" dirty="0">
                <a:latin typeface="Consolas" panose="020B0609020204030204" pitchFamily="49" charset="0"/>
              </a:rPr>
              <a:t>之间的偶数和，并把求和结果在控制台输出</a:t>
            </a:r>
            <a:endParaRPr lang="en-US" altLang="zh-CN" sz="1600" dirty="0"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65AC0D1-BDE4-403F-AE0D-9B491B46AA70}"/>
              </a:ext>
            </a:extLst>
          </p:cNvPr>
          <p:cNvSpPr/>
          <p:nvPr/>
        </p:nvSpPr>
        <p:spPr>
          <a:xfrm>
            <a:off x="1479219" y="359528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79AF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</a:t>
            </a:r>
            <a:endParaRPr lang="zh-CN" altLang="en-US" sz="1600" b="1" dirty="0">
              <a:solidFill>
                <a:srgbClr val="79AFFF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DEED62-A53C-4609-A789-F8C61B3784D0}"/>
              </a:ext>
            </a:extLst>
          </p:cNvPr>
          <p:cNvSpPr/>
          <p:nvPr/>
        </p:nvSpPr>
        <p:spPr>
          <a:xfrm>
            <a:off x="2551471" y="319833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7030A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30</a:t>
            </a:r>
            <a:endParaRPr lang="zh-CN" altLang="en-US" sz="1600" b="1" dirty="0">
              <a:solidFill>
                <a:srgbClr val="7030A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2F4A4C-7186-434A-9DF1-1BCC0A5DFCF7}"/>
              </a:ext>
            </a:extLst>
          </p:cNvPr>
          <p:cNvSpPr/>
          <p:nvPr/>
        </p:nvSpPr>
        <p:spPr>
          <a:xfrm>
            <a:off x="2155391" y="3843265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50</a:t>
            </a:r>
            <a:endParaRPr lang="zh-CN" altLang="en-US" sz="1600" b="1" dirty="0">
              <a:solidFill>
                <a:srgbClr val="FFC00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B040267-2A8B-4778-8D28-3F6D785A4040}"/>
              </a:ext>
            </a:extLst>
          </p:cNvPr>
          <p:cNvSpPr/>
          <p:nvPr/>
        </p:nvSpPr>
        <p:spPr>
          <a:xfrm>
            <a:off x="766922" y="3933841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92D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60</a:t>
            </a:r>
            <a:endParaRPr lang="zh-CN" altLang="en-US" sz="1600" b="1" dirty="0">
              <a:solidFill>
                <a:srgbClr val="92D05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AFB290-40C7-4A30-9EAF-163BFBA3EC7D}"/>
              </a:ext>
            </a:extLst>
          </p:cNvPr>
          <p:cNvSpPr/>
          <p:nvPr/>
        </p:nvSpPr>
        <p:spPr>
          <a:xfrm>
            <a:off x="2567836" y="4690143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latin typeface="Consolas" panose="020B0609020204030204" pitchFamily="49" charset="0"/>
                <a:ea typeface="微软雅黑" panose="020B0503020204020204" pitchFamily="34" charset="-122"/>
              </a:rPr>
              <a:t>80</a:t>
            </a:r>
            <a:endParaRPr lang="zh-CN" altLang="en-US" sz="1600" b="1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1799CA6-E1B7-4F5E-8AEA-08EBDE80A024}"/>
              </a:ext>
            </a:extLst>
          </p:cNvPr>
          <p:cNvSpPr/>
          <p:nvPr/>
        </p:nvSpPr>
        <p:spPr>
          <a:xfrm>
            <a:off x="3166067" y="4267756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90</a:t>
            </a:r>
            <a:endParaRPr lang="zh-CN" altLang="en-US" sz="1600" b="1" dirty="0">
              <a:solidFill>
                <a:srgbClr val="00B05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AC487B-A3F0-4900-89FE-F937BD689303}"/>
              </a:ext>
            </a:extLst>
          </p:cNvPr>
          <p:cNvSpPr/>
          <p:nvPr/>
        </p:nvSpPr>
        <p:spPr>
          <a:xfrm>
            <a:off x="1548394" y="4606310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FF00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70</a:t>
            </a:r>
            <a:endParaRPr lang="zh-CN" altLang="en-US" sz="1600" b="1" dirty="0">
              <a:solidFill>
                <a:srgbClr val="FF00FF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903494-4A3A-48AB-A646-2F808D13FAE9}"/>
              </a:ext>
            </a:extLst>
          </p:cNvPr>
          <p:cNvSpPr/>
          <p:nvPr/>
        </p:nvSpPr>
        <p:spPr>
          <a:xfrm>
            <a:off x="577777" y="3259723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00B0F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endParaRPr lang="zh-CN" altLang="en-US" sz="1600" b="1" dirty="0">
              <a:solidFill>
                <a:srgbClr val="00B0F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2B02709-0349-4937-80CB-37B3F04B3D73}"/>
              </a:ext>
            </a:extLst>
          </p:cNvPr>
          <p:cNvSpPr/>
          <p:nvPr/>
        </p:nvSpPr>
        <p:spPr>
          <a:xfrm>
            <a:off x="1566492" y="2805545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</a:t>
            </a:r>
            <a:endParaRPr lang="zh-CN" altLang="en-US" sz="1600" b="1" dirty="0">
              <a:solidFill>
                <a:srgbClr val="C0000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99240FF-8AA8-46D3-ACD7-42DE394F4662}"/>
              </a:ext>
            </a:extLst>
          </p:cNvPr>
          <p:cNvSpPr/>
          <p:nvPr/>
        </p:nvSpPr>
        <p:spPr>
          <a:xfrm>
            <a:off x="5476032" y="2761249"/>
            <a:ext cx="3426781" cy="76569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7C247B-AB3E-4C33-97BA-A4946A5DA5D0}"/>
              </a:ext>
            </a:extLst>
          </p:cNvPr>
          <p:cNvSpPr txBox="1"/>
          <p:nvPr/>
        </p:nvSpPr>
        <p:spPr>
          <a:xfrm>
            <a:off x="5476032" y="2400794"/>
            <a:ext cx="8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sum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66106E2-D9DC-421C-AA65-608153BA9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073" y="4606310"/>
            <a:ext cx="154305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9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165721-AE0C-4849-B485-D71B6B489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求和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66E0A-3E1B-45A4-97B9-3783B011F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Consolas" panose="020B0609020204030204" pitchFamily="49" charset="0"/>
              </a:rPr>
              <a:t>需求：求</a:t>
            </a:r>
            <a:r>
              <a:rPr lang="en-US" altLang="zh-CN" sz="1600" dirty="0">
                <a:latin typeface="Consolas" panose="020B0609020204030204" pitchFamily="49" charset="0"/>
              </a:rPr>
              <a:t>1-100</a:t>
            </a:r>
            <a:r>
              <a:rPr lang="zh-CN" altLang="en-US" sz="1600" dirty="0">
                <a:latin typeface="Consolas" panose="020B0609020204030204" pitchFamily="49" charset="0"/>
              </a:rPr>
              <a:t>之间的偶数和，并把求和结果在控制台输出</a:t>
            </a:r>
            <a:endParaRPr lang="en-US" altLang="zh-CN" sz="1600" dirty="0"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65AC0D1-BDE4-403F-AE0D-9B491B46AA70}"/>
              </a:ext>
            </a:extLst>
          </p:cNvPr>
          <p:cNvSpPr/>
          <p:nvPr/>
        </p:nvSpPr>
        <p:spPr>
          <a:xfrm>
            <a:off x="1479219" y="359528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79AF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</a:t>
            </a:r>
            <a:endParaRPr lang="zh-CN" altLang="en-US" sz="1600" b="1" dirty="0">
              <a:solidFill>
                <a:srgbClr val="79AFFF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DEED62-A53C-4609-A789-F8C61B3784D0}"/>
              </a:ext>
            </a:extLst>
          </p:cNvPr>
          <p:cNvSpPr/>
          <p:nvPr/>
        </p:nvSpPr>
        <p:spPr>
          <a:xfrm>
            <a:off x="2551471" y="319833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7030A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30</a:t>
            </a:r>
            <a:endParaRPr lang="zh-CN" altLang="en-US" sz="1600" b="1" dirty="0">
              <a:solidFill>
                <a:srgbClr val="7030A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2F4A4C-7186-434A-9DF1-1BCC0A5DFCF7}"/>
              </a:ext>
            </a:extLst>
          </p:cNvPr>
          <p:cNvSpPr/>
          <p:nvPr/>
        </p:nvSpPr>
        <p:spPr>
          <a:xfrm>
            <a:off x="2155391" y="3843265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50</a:t>
            </a:r>
            <a:endParaRPr lang="zh-CN" altLang="en-US" sz="1600" b="1" dirty="0">
              <a:solidFill>
                <a:srgbClr val="FFC00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B040267-2A8B-4778-8D28-3F6D785A4040}"/>
              </a:ext>
            </a:extLst>
          </p:cNvPr>
          <p:cNvSpPr/>
          <p:nvPr/>
        </p:nvSpPr>
        <p:spPr>
          <a:xfrm>
            <a:off x="766922" y="3933841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92D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60</a:t>
            </a:r>
            <a:endParaRPr lang="zh-CN" altLang="en-US" sz="1600" b="1" dirty="0">
              <a:solidFill>
                <a:srgbClr val="92D05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AFB290-40C7-4A30-9EAF-163BFBA3EC7D}"/>
              </a:ext>
            </a:extLst>
          </p:cNvPr>
          <p:cNvSpPr/>
          <p:nvPr/>
        </p:nvSpPr>
        <p:spPr>
          <a:xfrm>
            <a:off x="2567836" y="4690143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latin typeface="Consolas" panose="020B0609020204030204" pitchFamily="49" charset="0"/>
                <a:ea typeface="微软雅黑" panose="020B0503020204020204" pitchFamily="34" charset="-122"/>
              </a:rPr>
              <a:t>80</a:t>
            </a:r>
            <a:endParaRPr lang="zh-CN" altLang="en-US" sz="1600" b="1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1799CA6-E1B7-4F5E-8AEA-08EBDE80A024}"/>
              </a:ext>
            </a:extLst>
          </p:cNvPr>
          <p:cNvSpPr/>
          <p:nvPr/>
        </p:nvSpPr>
        <p:spPr>
          <a:xfrm>
            <a:off x="3166067" y="4267756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90</a:t>
            </a:r>
            <a:endParaRPr lang="zh-CN" altLang="en-US" sz="1600" b="1" dirty="0">
              <a:solidFill>
                <a:srgbClr val="00B05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AC487B-A3F0-4900-89FE-F937BD689303}"/>
              </a:ext>
            </a:extLst>
          </p:cNvPr>
          <p:cNvSpPr/>
          <p:nvPr/>
        </p:nvSpPr>
        <p:spPr>
          <a:xfrm>
            <a:off x="1548394" y="4606310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FF00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70</a:t>
            </a:r>
            <a:endParaRPr lang="zh-CN" altLang="en-US" sz="1600" b="1" dirty="0">
              <a:solidFill>
                <a:srgbClr val="FF00FF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903494-4A3A-48AB-A646-2F808D13FAE9}"/>
              </a:ext>
            </a:extLst>
          </p:cNvPr>
          <p:cNvSpPr/>
          <p:nvPr/>
        </p:nvSpPr>
        <p:spPr>
          <a:xfrm>
            <a:off x="577777" y="3259723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00B0F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endParaRPr lang="zh-CN" altLang="en-US" sz="1600" b="1" dirty="0">
              <a:solidFill>
                <a:srgbClr val="00B0F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2B02709-0349-4937-80CB-37B3F04B3D73}"/>
              </a:ext>
            </a:extLst>
          </p:cNvPr>
          <p:cNvSpPr/>
          <p:nvPr/>
        </p:nvSpPr>
        <p:spPr>
          <a:xfrm>
            <a:off x="1566492" y="2805545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</a:t>
            </a:r>
            <a:endParaRPr lang="zh-CN" altLang="en-US" sz="1600" b="1" dirty="0">
              <a:solidFill>
                <a:srgbClr val="C0000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99240FF-8AA8-46D3-ACD7-42DE394F4662}"/>
              </a:ext>
            </a:extLst>
          </p:cNvPr>
          <p:cNvSpPr/>
          <p:nvPr/>
        </p:nvSpPr>
        <p:spPr>
          <a:xfrm>
            <a:off x="5476032" y="2761249"/>
            <a:ext cx="3426781" cy="76569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50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7C247B-AB3E-4C33-97BA-A4946A5DA5D0}"/>
              </a:ext>
            </a:extLst>
          </p:cNvPr>
          <p:cNvSpPr txBox="1"/>
          <p:nvPr/>
        </p:nvSpPr>
        <p:spPr>
          <a:xfrm>
            <a:off x="5476032" y="2400794"/>
            <a:ext cx="8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sum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66106E2-D9DC-421C-AA65-608153BA9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073" y="4606310"/>
            <a:ext cx="154305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8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165721-AE0C-4849-B485-D71B6B489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求和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66E0A-3E1B-45A4-97B9-3783B011F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Consolas" panose="020B0609020204030204" pitchFamily="49" charset="0"/>
              </a:rPr>
              <a:t>需求：求</a:t>
            </a:r>
            <a:r>
              <a:rPr lang="en-US" altLang="zh-CN" sz="1600" dirty="0">
                <a:latin typeface="Consolas" panose="020B0609020204030204" pitchFamily="49" charset="0"/>
              </a:rPr>
              <a:t>1-100</a:t>
            </a:r>
            <a:r>
              <a:rPr lang="zh-CN" altLang="en-US" sz="1600" dirty="0">
                <a:latin typeface="Consolas" panose="020B0609020204030204" pitchFamily="49" charset="0"/>
              </a:rPr>
              <a:t>之间的偶数和，并把求和结果在控制台输出</a:t>
            </a:r>
            <a:endParaRPr lang="en-US" altLang="zh-CN" sz="1600" dirty="0"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65AC0D1-BDE4-403F-AE0D-9B491B46AA70}"/>
              </a:ext>
            </a:extLst>
          </p:cNvPr>
          <p:cNvSpPr/>
          <p:nvPr/>
        </p:nvSpPr>
        <p:spPr>
          <a:xfrm>
            <a:off x="1479219" y="359528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79AF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</a:t>
            </a:r>
            <a:endParaRPr lang="zh-CN" altLang="en-US" sz="1600" b="1" dirty="0">
              <a:solidFill>
                <a:srgbClr val="79AFFF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DEED62-A53C-4609-A789-F8C61B3784D0}"/>
              </a:ext>
            </a:extLst>
          </p:cNvPr>
          <p:cNvSpPr/>
          <p:nvPr/>
        </p:nvSpPr>
        <p:spPr>
          <a:xfrm>
            <a:off x="2551471" y="319833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7030A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30</a:t>
            </a:r>
            <a:endParaRPr lang="zh-CN" altLang="en-US" sz="1600" b="1" dirty="0">
              <a:solidFill>
                <a:srgbClr val="7030A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2F4A4C-7186-434A-9DF1-1BCC0A5DFCF7}"/>
              </a:ext>
            </a:extLst>
          </p:cNvPr>
          <p:cNvSpPr/>
          <p:nvPr/>
        </p:nvSpPr>
        <p:spPr>
          <a:xfrm>
            <a:off x="2155391" y="3843265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50</a:t>
            </a:r>
            <a:endParaRPr lang="zh-CN" altLang="en-US" sz="1600" b="1" dirty="0">
              <a:solidFill>
                <a:srgbClr val="FFC00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B040267-2A8B-4778-8D28-3F6D785A4040}"/>
              </a:ext>
            </a:extLst>
          </p:cNvPr>
          <p:cNvSpPr/>
          <p:nvPr/>
        </p:nvSpPr>
        <p:spPr>
          <a:xfrm>
            <a:off x="766922" y="3933841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92D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60</a:t>
            </a:r>
            <a:endParaRPr lang="zh-CN" altLang="en-US" sz="1600" b="1" dirty="0">
              <a:solidFill>
                <a:srgbClr val="92D05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AFB290-40C7-4A30-9EAF-163BFBA3EC7D}"/>
              </a:ext>
            </a:extLst>
          </p:cNvPr>
          <p:cNvSpPr/>
          <p:nvPr/>
        </p:nvSpPr>
        <p:spPr>
          <a:xfrm>
            <a:off x="2567836" y="4690143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latin typeface="Consolas" panose="020B0609020204030204" pitchFamily="49" charset="0"/>
                <a:ea typeface="微软雅黑" panose="020B0503020204020204" pitchFamily="34" charset="-122"/>
              </a:rPr>
              <a:t>80</a:t>
            </a:r>
            <a:endParaRPr lang="zh-CN" altLang="en-US" sz="1600" b="1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1799CA6-E1B7-4F5E-8AEA-08EBDE80A024}"/>
              </a:ext>
            </a:extLst>
          </p:cNvPr>
          <p:cNvSpPr/>
          <p:nvPr/>
        </p:nvSpPr>
        <p:spPr>
          <a:xfrm>
            <a:off x="3166067" y="4267756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90</a:t>
            </a:r>
            <a:endParaRPr lang="zh-CN" altLang="en-US" sz="1600" b="1" dirty="0">
              <a:solidFill>
                <a:srgbClr val="00B05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AC487B-A3F0-4900-89FE-F937BD689303}"/>
              </a:ext>
            </a:extLst>
          </p:cNvPr>
          <p:cNvSpPr/>
          <p:nvPr/>
        </p:nvSpPr>
        <p:spPr>
          <a:xfrm>
            <a:off x="1548394" y="4606310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FF00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70</a:t>
            </a:r>
            <a:endParaRPr lang="zh-CN" altLang="en-US" sz="1600" b="1" dirty="0">
              <a:solidFill>
                <a:srgbClr val="FF00FF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903494-4A3A-48AB-A646-2F808D13FAE9}"/>
              </a:ext>
            </a:extLst>
          </p:cNvPr>
          <p:cNvSpPr/>
          <p:nvPr/>
        </p:nvSpPr>
        <p:spPr>
          <a:xfrm>
            <a:off x="577777" y="3259723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00B0F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endParaRPr lang="zh-CN" altLang="en-US" sz="1600" b="1" dirty="0">
              <a:solidFill>
                <a:srgbClr val="00B0F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2B02709-0349-4937-80CB-37B3F04B3D73}"/>
              </a:ext>
            </a:extLst>
          </p:cNvPr>
          <p:cNvSpPr/>
          <p:nvPr/>
        </p:nvSpPr>
        <p:spPr>
          <a:xfrm>
            <a:off x="1566492" y="2805545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</a:t>
            </a:r>
            <a:endParaRPr lang="zh-CN" altLang="en-US" sz="1600" b="1" dirty="0">
              <a:solidFill>
                <a:srgbClr val="C0000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99240FF-8AA8-46D3-ACD7-42DE394F4662}"/>
              </a:ext>
            </a:extLst>
          </p:cNvPr>
          <p:cNvSpPr/>
          <p:nvPr/>
        </p:nvSpPr>
        <p:spPr>
          <a:xfrm>
            <a:off x="5476032" y="2761249"/>
            <a:ext cx="3426781" cy="76569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80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7C247B-AB3E-4C33-97BA-A4946A5DA5D0}"/>
              </a:ext>
            </a:extLst>
          </p:cNvPr>
          <p:cNvSpPr txBox="1"/>
          <p:nvPr/>
        </p:nvSpPr>
        <p:spPr>
          <a:xfrm>
            <a:off x="5476032" y="2400794"/>
            <a:ext cx="8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sum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66106E2-D9DC-421C-AA65-608153BA9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073" y="4606310"/>
            <a:ext cx="154305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165721-AE0C-4849-B485-D71B6B489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求和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66E0A-3E1B-45A4-97B9-3783B011F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Consolas" panose="020B0609020204030204" pitchFamily="49" charset="0"/>
              </a:rPr>
              <a:t>需求：求</a:t>
            </a:r>
            <a:r>
              <a:rPr lang="en-US" altLang="zh-CN" sz="1600" dirty="0">
                <a:latin typeface="Consolas" panose="020B0609020204030204" pitchFamily="49" charset="0"/>
              </a:rPr>
              <a:t>1-100</a:t>
            </a:r>
            <a:r>
              <a:rPr lang="zh-CN" altLang="en-US" sz="1600" dirty="0">
                <a:latin typeface="Consolas" panose="020B0609020204030204" pitchFamily="49" charset="0"/>
              </a:rPr>
              <a:t>之间的偶数和，并把求和结果在控制台输出</a:t>
            </a:r>
            <a:endParaRPr lang="en-US" altLang="zh-CN" sz="1600" dirty="0">
              <a:latin typeface="Consolas" panose="020B0609020204030204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1473FBD-CA81-4728-B2A5-D8E0CA2DCB23}"/>
              </a:ext>
            </a:extLst>
          </p:cNvPr>
          <p:cNvSpPr/>
          <p:nvPr/>
        </p:nvSpPr>
        <p:spPr>
          <a:xfrm>
            <a:off x="2195450" y="2266861"/>
            <a:ext cx="6517217" cy="251998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分析：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定义求和变量 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sum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，准备记录累加的结果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循环，分别获取数据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 – 100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循环使用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语句，筛选出偶数数据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将每一个偶数数据，和 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sum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变量进行累加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循环结束后，打印求和后的结果</a:t>
            </a:r>
          </a:p>
        </p:txBody>
      </p:sp>
      <p:sp>
        <p:nvSpPr>
          <p:cNvPr id="6" name="三角形 9">
            <a:extLst>
              <a:ext uri="{FF2B5EF4-FFF2-40B4-BE49-F238E27FC236}">
                <a16:creationId xmlns:a16="http://schemas.microsoft.com/office/drawing/2014/main" id="{5F9FA8C3-2C13-455C-A263-60EA1F08D043}"/>
              </a:ext>
            </a:extLst>
          </p:cNvPr>
          <p:cNvSpPr/>
          <p:nvPr/>
        </p:nvSpPr>
        <p:spPr>
          <a:xfrm rot="2651319">
            <a:off x="7566369" y="5525403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3B3B10-5F1A-40B3-9A39-23503489EE2A}"/>
              </a:ext>
            </a:extLst>
          </p:cNvPr>
          <p:cNvSpPr/>
          <p:nvPr/>
        </p:nvSpPr>
        <p:spPr>
          <a:xfrm>
            <a:off x="7659683" y="5168820"/>
            <a:ext cx="3907477" cy="14135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5303AD-93FA-4B07-BC0F-DB36EC4E6DA9}"/>
              </a:ext>
            </a:extLst>
          </p:cNvPr>
          <p:cNvSpPr/>
          <p:nvPr/>
        </p:nvSpPr>
        <p:spPr>
          <a:xfrm>
            <a:off x="7559755" y="5241290"/>
            <a:ext cx="1053296" cy="30094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思路积累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C4F4409-9B28-48E7-9F63-62BB0C9F5456}"/>
              </a:ext>
            </a:extLst>
          </p:cNvPr>
          <p:cNvSpPr txBox="1"/>
          <p:nvPr/>
        </p:nvSpPr>
        <p:spPr>
          <a:xfrm>
            <a:off x="7904159" y="5666464"/>
            <a:ext cx="5242226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B05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今后若遇到的需求是，求 </a:t>
            </a:r>
            <a:r>
              <a:rPr lang="en-US" altLang="zh-CN" sz="1400" dirty="0">
                <a:solidFill>
                  <a:srgbClr val="00B05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xxx </a:t>
            </a:r>
            <a:r>
              <a:rPr lang="zh-CN" altLang="en-US" sz="1400" dirty="0">
                <a:solidFill>
                  <a:srgbClr val="00B05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的和</a:t>
            </a:r>
            <a:endParaRPr lang="en-US" altLang="zh-CN" sz="1400" dirty="0">
              <a:solidFill>
                <a:srgbClr val="00B05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B05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就要联想到求和变量 </a:t>
            </a:r>
            <a:r>
              <a:rPr lang="en-US" altLang="zh-CN" sz="1400" dirty="0">
                <a:solidFill>
                  <a:srgbClr val="00B05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sum</a:t>
            </a:r>
          </a:p>
        </p:txBody>
      </p:sp>
    </p:spTree>
    <p:extLst>
      <p:ext uri="{BB962C8B-B14F-4D97-AF65-F5344CB8AC3E}">
        <p14:creationId xmlns:p14="http://schemas.microsoft.com/office/powerpoint/2010/main" val="209498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165721-AE0C-4849-B485-D71B6B489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水仙花数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66E0A-3E1B-45A4-97B9-3783B011F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/>
              <a:t>需求：在控制台输出所有的“水仙花数”</a:t>
            </a:r>
            <a:endParaRPr lang="en-US" altLang="zh-CN" sz="16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1473FBD-CA81-4728-B2A5-D8E0CA2DCB23}"/>
              </a:ext>
            </a:extLst>
          </p:cNvPr>
          <p:cNvSpPr/>
          <p:nvPr/>
        </p:nvSpPr>
        <p:spPr>
          <a:xfrm>
            <a:off x="2195450" y="2266861"/>
            <a:ext cx="6517217" cy="153510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什么是“水仙花数”？</a:t>
            </a:r>
            <a:endParaRPr lang="en-US" altLang="zh-CN" sz="1600" dirty="0">
              <a:solidFill>
                <a:srgbClr val="FF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水仙花数是一个三位数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111    222    333    370    371    520    999  </a:t>
            </a:r>
          </a:p>
          <a:p>
            <a:pPr marL="228600" indent="-228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水仙花数的个位、十位、百位的数字立方和等于原数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82CC292-CCEB-489A-8E1E-A8AAE632895B}"/>
              </a:ext>
            </a:extLst>
          </p:cNvPr>
          <p:cNvSpPr txBox="1"/>
          <p:nvPr/>
        </p:nvSpPr>
        <p:spPr>
          <a:xfrm>
            <a:off x="2464494" y="4154532"/>
            <a:ext cx="914342" cy="42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123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6E28617-20B7-41A0-8B8F-B5F831600F94}"/>
              </a:ext>
            </a:extLst>
          </p:cNvPr>
          <p:cNvSpPr txBox="1"/>
          <p:nvPr/>
        </p:nvSpPr>
        <p:spPr>
          <a:xfrm>
            <a:off x="3198489" y="4149769"/>
            <a:ext cx="1558332" cy="42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en-US" altLang="zh-CN" sz="16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+2</a:t>
            </a:r>
            <a:r>
              <a:rPr lang="en-US" altLang="zh-CN" sz="16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+3</a:t>
            </a:r>
            <a:r>
              <a:rPr lang="en-US" altLang="zh-CN" sz="16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E7FD72-55E0-48C8-B854-98BB7AC3C44B}"/>
              </a:ext>
            </a:extLst>
          </p:cNvPr>
          <p:cNvSpPr txBox="1"/>
          <p:nvPr/>
        </p:nvSpPr>
        <p:spPr>
          <a:xfrm>
            <a:off x="4258968" y="4152944"/>
            <a:ext cx="2512165" cy="42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1 + 8 + 27</a:t>
            </a:r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2C180150-D2C2-4E3D-8FD7-8196214DE945}"/>
              </a:ext>
            </a:extLst>
          </p:cNvPr>
          <p:cNvSpPr txBox="1"/>
          <p:nvPr/>
        </p:nvSpPr>
        <p:spPr>
          <a:xfrm>
            <a:off x="5777472" y="4156119"/>
            <a:ext cx="1157356" cy="42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 36</a:t>
            </a:r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214188C9-05E2-4988-9419-15846A271222}"/>
              </a:ext>
            </a:extLst>
          </p:cNvPr>
          <p:cNvSpPr txBox="1"/>
          <p:nvPr/>
        </p:nvSpPr>
        <p:spPr>
          <a:xfrm>
            <a:off x="6872501" y="4148394"/>
            <a:ext cx="1163434" cy="42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≠  </a:t>
            </a: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123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1BAF4462-E710-429C-BD99-94A9C20E0B6F}"/>
              </a:ext>
            </a:extLst>
          </p:cNvPr>
          <p:cNvSpPr txBox="1"/>
          <p:nvPr/>
        </p:nvSpPr>
        <p:spPr>
          <a:xfrm>
            <a:off x="7973608" y="4149769"/>
            <a:ext cx="1941081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不是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水仙花数</a:t>
            </a:r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2821FC37-663C-4946-A4FC-FC8FE2690E38}"/>
              </a:ext>
            </a:extLst>
          </p:cNvPr>
          <p:cNvSpPr txBox="1"/>
          <p:nvPr/>
        </p:nvSpPr>
        <p:spPr>
          <a:xfrm>
            <a:off x="2458144" y="4491900"/>
            <a:ext cx="914342" cy="42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371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61E33E03-37D5-4464-AD4A-F68C48D37962}"/>
              </a:ext>
            </a:extLst>
          </p:cNvPr>
          <p:cNvSpPr txBox="1"/>
          <p:nvPr/>
        </p:nvSpPr>
        <p:spPr>
          <a:xfrm>
            <a:off x="3192139" y="4488725"/>
            <a:ext cx="1558332" cy="42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en-US" altLang="zh-CN" sz="16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+7</a:t>
            </a:r>
            <a:r>
              <a:rPr lang="en-US" altLang="zh-CN" sz="16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+1</a:t>
            </a:r>
            <a:r>
              <a:rPr lang="en-US" altLang="zh-CN" sz="16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B8F9F3BC-B265-455A-A7A7-C441DF831EC3}"/>
              </a:ext>
            </a:extLst>
          </p:cNvPr>
          <p:cNvSpPr txBox="1"/>
          <p:nvPr/>
        </p:nvSpPr>
        <p:spPr>
          <a:xfrm>
            <a:off x="4252618" y="4490313"/>
            <a:ext cx="2512165" cy="42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27 + 343 +  1</a:t>
            </a:r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0D19980-15F8-4CE3-9D7C-47A5E126F293}"/>
              </a:ext>
            </a:extLst>
          </p:cNvPr>
          <p:cNvSpPr txBox="1"/>
          <p:nvPr/>
        </p:nvSpPr>
        <p:spPr>
          <a:xfrm>
            <a:off x="6055388" y="4493488"/>
            <a:ext cx="1157356" cy="42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 371</a:t>
            </a:r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7120C5E4-20DE-4C53-83F4-57EB0F9E030C}"/>
              </a:ext>
            </a:extLst>
          </p:cNvPr>
          <p:cNvSpPr txBox="1"/>
          <p:nvPr/>
        </p:nvSpPr>
        <p:spPr>
          <a:xfrm>
            <a:off x="6892742" y="4491900"/>
            <a:ext cx="1163434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＝ </a:t>
            </a:r>
            <a:r>
              <a:rPr lang="en-US" altLang="zh-CN" sz="16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371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38EC9BB5-9001-41ED-BF2A-90BD4C484994}"/>
              </a:ext>
            </a:extLst>
          </p:cNvPr>
          <p:cNvSpPr txBox="1"/>
          <p:nvPr/>
        </p:nvSpPr>
        <p:spPr>
          <a:xfrm>
            <a:off x="7646218" y="4513312"/>
            <a:ext cx="1941081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水仙花数</a:t>
            </a:r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858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  <p:bldP spid="8" grpId="0" autoUpdateAnimBg="0"/>
      <p:bldP spid="9" grpId="0" autoUpdateAnimBg="0"/>
      <p:bldP spid="10" grpId="0" autoUpdateAnimBg="0"/>
      <p:bldP spid="11" grpId="0" autoUpdateAnimBg="0"/>
      <p:bldP spid="12" grpId="0" autoUpdateAnimBg="0"/>
      <p:bldP spid="13" grpId="0" autoUpdateAnimBg="0"/>
      <p:bldP spid="14" grpId="0" autoUpdateAnimBg="0"/>
      <p:bldP spid="15" grpId="0" autoUpdateAnimBg="0"/>
      <p:bldP spid="17" grpId="0" autoUpdateAnimBg="0"/>
      <p:bldP spid="18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165721-AE0C-4849-B485-D71B6B489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水仙花数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66E0A-3E1B-45A4-97B9-3783B011F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/>
              <a:t>需求：在控制台输出所有的“水仙花数”</a:t>
            </a:r>
            <a:endParaRPr lang="en-US" altLang="zh-CN" sz="16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EF1D56B-9AA0-4F77-9F96-4457749A8897}"/>
              </a:ext>
            </a:extLst>
          </p:cNvPr>
          <p:cNvSpPr/>
          <p:nvPr/>
        </p:nvSpPr>
        <p:spPr>
          <a:xfrm>
            <a:off x="2195450" y="2266861"/>
            <a:ext cx="6517217" cy="251998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分析：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循环，获取到所有的三位数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100 - 999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在循环内部，将每一个三位数拆分为（个位，十位，百位）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加入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筛选条件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 (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+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shi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shi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shi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+ bai*bai*bai ==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原数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满足条件则输出水仙花数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660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流程控制语句</a:t>
            </a:r>
            <a:endParaRPr lang="en-US" altLang="zh-CN" dirty="0"/>
          </a:p>
          <a:p>
            <a:r>
              <a:rPr lang="zh-CN" altLang="en-US" dirty="0"/>
              <a:t>分支语句</a:t>
            </a:r>
            <a:endParaRPr lang="en-US" altLang="zh-CN" dirty="0"/>
          </a:p>
          <a:p>
            <a:r>
              <a:rPr lang="zh-CN" altLang="en-US" dirty="0"/>
              <a:t>循环语句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165721-AE0C-4849-B485-D71B6B489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统计水仙花数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66E0A-3E1B-45A4-97B9-3783B011F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/>
              <a:t>需求：在控制台输出所有的“水仙花数”，并统计出水仙花数的个数</a:t>
            </a:r>
            <a:endParaRPr lang="en-US" altLang="zh-CN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BAA446-AA4D-48DA-A078-7232FD14E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3551494"/>
            <a:ext cx="1659458" cy="216507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86FACFC-5EEE-40E6-A162-962B61BA3345}"/>
              </a:ext>
            </a:extLst>
          </p:cNvPr>
          <p:cNvSpPr txBox="1"/>
          <p:nvPr/>
        </p:nvSpPr>
        <p:spPr>
          <a:xfrm>
            <a:off x="4969794" y="2908178"/>
            <a:ext cx="754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accent2"/>
                </a:solidFill>
                <a:latin typeface="Consolas" panose="020B0609020204030204" pitchFamily="49" charset="0"/>
              </a:rPr>
              <a:t>153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826069E-F30C-4497-9403-25FCF15F72DD}"/>
              </a:ext>
            </a:extLst>
          </p:cNvPr>
          <p:cNvSpPr txBox="1"/>
          <p:nvPr/>
        </p:nvSpPr>
        <p:spPr>
          <a:xfrm>
            <a:off x="4785063" y="3429000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6EBC80-AE69-4554-99A6-8EFE5F14CB69}"/>
              </a:ext>
            </a:extLst>
          </p:cNvPr>
          <p:cNvSpPr txBox="1"/>
          <p:nvPr/>
        </p:nvSpPr>
        <p:spPr>
          <a:xfrm>
            <a:off x="6171127" y="3518203"/>
            <a:ext cx="754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370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916E89-D1E9-495C-B3A2-CA0B9F202029}"/>
              </a:ext>
            </a:extLst>
          </p:cNvPr>
          <p:cNvSpPr txBox="1"/>
          <p:nvPr/>
        </p:nvSpPr>
        <p:spPr>
          <a:xfrm>
            <a:off x="5341398" y="4006156"/>
            <a:ext cx="754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074DC8"/>
                </a:solidFill>
                <a:latin typeface="Consolas" panose="020B0609020204030204" pitchFamily="49" charset="0"/>
              </a:rPr>
              <a:t>371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600" b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9F6150B-7437-4C65-9EB0-0253F6D2F434}"/>
              </a:ext>
            </a:extLst>
          </p:cNvPr>
          <p:cNvSpPr txBox="1"/>
          <p:nvPr/>
        </p:nvSpPr>
        <p:spPr>
          <a:xfrm>
            <a:off x="6096000" y="5043119"/>
            <a:ext cx="754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407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600" b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F8F669C-CBAE-4891-B901-FDB6EEEE0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49" y="5730935"/>
            <a:ext cx="2000250" cy="7715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A05904C-336D-4DC2-A8CD-9FB60364E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916" y="3220742"/>
            <a:ext cx="942975" cy="6953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FD65895-27D8-455F-9C53-B03EBDB71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362" y="3905465"/>
            <a:ext cx="942975" cy="69532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4CC75CF-9662-48E7-A523-3786D2747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650" y="4698550"/>
            <a:ext cx="942975" cy="69532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D2974DD-AF7B-4CCC-A1E5-C93DE231F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391" y="5345205"/>
            <a:ext cx="9429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4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165721-AE0C-4849-B485-D71B6B489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水仙花数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66E0A-3E1B-45A4-97B9-3783B011F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需求：在控制台输出所有的“水仙花数”，并统计出水仙花数的个数</a:t>
            </a:r>
            <a:endParaRPr lang="en-US" altLang="zh-CN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EF1D56B-9AA0-4F77-9F96-4457749A8897}"/>
              </a:ext>
            </a:extLst>
          </p:cNvPr>
          <p:cNvSpPr/>
          <p:nvPr/>
        </p:nvSpPr>
        <p:spPr>
          <a:xfrm>
            <a:off x="2195450" y="2266861"/>
            <a:ext cx="6517217" cy="335213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分析：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rgbClr val="B2373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定义计数器变量 </a:t>
            </a:r>
            <a:r>
              <a:rPr lang="en-US" altLang="zh-CN" sz="1600" dirty="0">
                <a:solidFill>
                  <a:srgbClr val="B2373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count</a:t>
            </a:r>
            <a:r>
              <a:rPr lang="zh-CN" altLang="en-US" sz="1600" dirty="0">
                <a:solidFill>
                  <a:srgbClr val="B2373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，准备统计水仙花数的个数</a:t>
            </a:r>
            <a:endParaRPr lang="en-US" altLang="zh-CN" sz="1600" dirty="0">
              <a:solidFill>
                <a:srgbClr val="B23732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循环，获取到所有的三位数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100 - 999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在循环内部，将每一个三位数拆分为（个位，十位，百位）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加入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筛选条件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 (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+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shi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shi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shi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+ bai*bai*bai ==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原数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rgbClr val="B2373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满足条件则输出水仙花数，</a:t>
            </a:r>
            <a:r>
              <a:rPr lang="en-US" altLang="zh-CN" sz="1600" dirty="0">
                <a:solidFill>
                  <a:srgbClr val="B2373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count</a:t>
            </a:r>
            <a:r>
              <a:rPr lang="zh-CN" altLang="en-US" sz="1600" dirty="0">
                <a:solidFill>
                  <a:srgbClr val="B2373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r>
              <a:rPr lang="en-US" altLang="zh-CN" sz="1600" dirty="0">
                <a:solidFill>
                  <a:srgbClr val="B2373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++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rgbClr val="B2373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打印 </a:t>
            </a:r>
            <a:r>
              <a:rPr lang="en-US" altLang="zh-CN" sz="1600" dirty="0">
                <a:solidFill>
                  <a:srgbClr val="B2373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count </a:t>
            </a:r>
            <a:r>
              <a:rPr lang="zh-CN" altLang="en-US" sz="1600" dirty="0">
                <a:solidFill>
                  <a:srgbClr val="B2373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所记录的值</a:t>
            </a:r>
            <a:endParaRPr lang="en-US" altLang="zh-CN" sz="1600" dirty="0">
              <a:solidFill>
                <a:srgbClr val="B23732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三角形 9">
            <a:extLst>
              <a:ext uri="{FF2B5EF4-FFF2-40B4-BE49-F238E27FC236}">
                <a16:creationId xmlns:a16="http://schemas.microsoft.com/office/drawing/2014/main" id="{78FB08FC-97AC-4558-9030-99EBB0C973FB}"/>
              </a:ext>
            </a:extLst>
          </p:cNvPr>
          <p:cNvSpPr/>
          <p:nvPr/>
        </p:nvSpPr>
        <p:spPr>
          <a:xfrm rot="2651319">
            <a:off x="7566369" y="5525403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4E335D01-7B6F-4D64-9B22-01DD87F15CC0}"/>
              </a:ext>
            </a:extLst>
          </p:cNvPr>
          <p:cNvSpPr txBox="1"/>
          <p:nvPr/>
        </p:nvSpPr>
        <p:spPr>
          <a:xfrm>
            <a:off x="7904159" y="5666464"/>
            <a:ext cx="3505521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B05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今后若遇到的需求是，统计</a:t>
            </a:r>
            <a:r>
              <a:rPr lang="en-US" altLang="zh-CN" sz="1400" dirty="0">
                <a:solidFill>
                  <a:srgbClr val="00B05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xxx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B05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就要联想到计数器变量 </a:t>
            </a:r>
            <a:r>
              <a:rPr lang="en-US" altLang="zh-CN" sz="1400" dirty="0">
                <a:solidFill>
                  <a:srgbClr val="00B05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count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012AB12-516F-478C-B12D-C32181CA4084}"/>
              </a:ext>
            </a:extLst>
          </p:cNvPr>
          <p:cNvSpPr/>
          <p:nvPr/>
        </p:nvSpPr>
        <p:spPr>
          <a:xfrm>
            <a:off x="7659683" y="5168820"/>
            <a:ext cx="3907477" cy="14135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CD98C5B-F16A-4D6D-AF28-4FC8E8F1A2E0}"/>
              </a:ext>
            </a:extLst>
          </p:cNvPr>
          <p:cNvSpPr/>
          <p:nvPr/>
        </p:nvSpPr>
        <p:spPr>
          <a:xfrm>
            <a:off x="7559755" y="5241290"/>
            <a:ext cx="1053296" cy="30094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思路积累</a:t>
            </a:r>
          </a:p>
        </p:txBody>
      </p:sp>
    </p:spTree>
    <p:extLst>
      <p:ext uri="{BB962C8B-B14F-4D97-AF65-F5344CB8AC3E}">
        <p14:creationId xmlns:p14="http://schemas.microsoft.com/office/powerpoint/2010/main" val="166849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2A22C240-C07F-45A6-A0C9-102D2191C5B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for </a:t>
            </a:r>
            <a:r>
              <a:rPr kumimoji="1" lang="zh-CN" altLang="en-US" dirty="0"/>
              <a:t>循环语句注意事项</a:t>
            </a:r>
          </a:p>
        </p:txBody>
      </p:sp>
      <p:sp>
        <p:nvSpPr>
          <p:cNvPr id="12" name="标题 2">
            <a:extLst>
              <a:ext uri="{FF2B5EF4-FFF2-40B4-BE49-F238E27FC236}">
                <a16:creationId xmlns:a16="http://schemas.microsoft.com/office/drawing/2014/main" id="{76AB7B72-4E7C-46EC-BEBE-686E868C2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234029"/>
            <a:ext cx="8771021" cy="517190"/>
          </a:xfrm>
        </p:spPr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116A5BE-3036-4D84-BBBC-511BB3658932}"/>
              </a:ext>
            </a:extLst>
          </p:cNvPr>
          <p:cNvSpPr/>
          <p:nvPr/>
        </p:nvSpPr>
        <p:spPr>
          <a:xfrm>
            <a:off x="710880" y="1717086"/>
            <a:ext cx="6047697" cy="1031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 }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中定义的变量，在</a:t>
            </a:r>
            <a:r>
              <a:rPr lang="zh-CN" altLang="en-US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每一轮循环结束后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，都会从内存中释放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 )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中定义的变量，在</a:t>
            </a:r>
            <a:r>
              <a:rPr lang="zh-CN" altLang="en-US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整个循环结束后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，都会从内存中释放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636ED4D7-17ED-43B3-9CFE-6B3B048F15AB}"/>
              </a:ext>
            </a:extLst>
          </p:cNvPr>
          <p:cNvSpPr txBox="1"/>
          <p:nvPr/>
        </p:nvSpPr>
        <p:spPr>
          <a:xfrm>
            <a:off x="1065987" y="2748715"/>
            <a:ext cx="4721878" cy="160043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 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 i &lt;=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 i++){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</a:t>
            </a:r>
            <a:r>
              <a:rPr lang="zh-CN" altLang="zh-CN" sz="1400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en-US" altLang="zh-CN" sz="1400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r>
              <a:rPr lang="zh-CN" altLang="zh-CN" sz="1400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</a:t>
            </a:r>
            <a:r>
              <a:rPr lang="zh-CN" altLang="zh-CN" sz="1400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en-US" altLang="zh-CN" sz="1400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</a:t>
            </a:r>
            <a:r>
              <a:rPr lang="zh-CN" altLang="zh-CN" sz="1400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362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2A22C240-C07F-45A6-A0C9-102D2191C5B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for </a:t>
            </a:r>
            <a:r>
              <a:rPr kumimoji="1" lang="zh-CN" altLang="en-US" dirty="0"/>
              <a:t>循环语句注意事项</a:t>
            </a:r>
          </a:p>
        </p:txBody>
      </p:sp>
      <p:sp>
        <p:nvSpPr>
          <p:cNvPr id="12" name="标题 2">
            <a:extLst>
              <a:ext uri="{FF2B5EF4-FFF2-40B4-BE49-F238E27FC236}">
                <a16:creationId xmlns:a16="http://schemas.microsoft.com/office/drawing/2014/main" id="{76AB7B72-4E7C-46EC-BEBE-686E868C2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234029"/>
            <a:ext cx="8771021" cy="517190"/>
          </a:xfrm>
        </p:spPr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116A5BE-3036-4D84-BBBC-511BB3658932}"/>
              </a:ext>
            </a:extLst>
          </p:cNvPr>
          <p:cNvSpPr/>
          <p:nvPr/>
        </p:nvSpPr>
        <p:spPr>
          <a:xfrm>
            <a:off x="710880" y="1717086"/>
            <a:ext cx="6047697" cy="1031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 }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中定义的变量，在</a:t>
            </a:r>
            <a:r>
              <a:rPr lang="zh-CN" altLang="en-US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每一轮循环结束后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，都会从内存中释放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 )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中定义的变量，在</a:t>
            </a:r>
            <a:r>
              <a:rPr lang="zh-CN" altLang="en-US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整个循环结束后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，都会从内存中释放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循环语句 </a:t>
            </a:r>
            <a:r>
              <a:rPr lang="en-US" altLang="zh-CN" sz="1400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 ) </a:t>
            </a:r>
            <a:r>
              <a:rPr lang="zh-CN" altLang="en-US" sz="1400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 }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之间不要写分号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2178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2A22C240-C07F-45A6-A0C9-102D2191C5B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循环嵌套</a:t>
            </a:r>
          </a:p>
        </p:txBody>
      </p:sp>
      <p:sp>
        <p:nvSpPr>
          <p:cNvPr id="12" name="标题 2">
            <a:extLst>
              <a:ext uri="{FF2B5EF4-FFF2-40B4-BE49-F238E27FC236}">
                <a16:creationId xmlns:a16="http://schemas.microsoft.com/office/drawing/2014/main" id="{76AB7B72-4E7C-46EC-BEBE-686E868C2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234029"/>
            <a:ext cx="8771021" cy="517190"/>
          </a:xfrm>
        </p:spPr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249C0F-8703-4A5D-BB46-2C8BE50D08A5}"/>
              </a:ext>
            </a:extLst>
          </p:cNvPr>
          <p:cNvSpPr/>
          <p:nvPr/>
        </p:nvSpPr>
        <p:spPr>
          <a:xfrm>
            <a:off x="710880" y="1646133"/>
            <a:ext cx="6517217" cy="3817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循环嵌套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在循环语句中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继续出现循环语句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CDF9D7A-2D04-4D7C-A1A2-AABB3B98D3B4}"/>
              </a:ext>
            </a:extLst>
          </p:cNvPr>
          <p:cNvSpPr txBox="1"/>
          <p:nvPr/>
        </p:nvSpPr>
        <p:spPr>
          <a:xfrm>
            <a:off x="1077469" y="2334311"/>
            <a:ext cx="5088467" cy="160043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for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i 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i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&lt;=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5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i++)</a:t>
            </a:r>
            <a:r>
              <a:rPr lang="en-US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A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B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C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11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2A22C240-C07F-45A6-A0C9-102D2191C5B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循环嵌套</a:t>
            </a:r>
          </a:p>
        </p:txBody>
      </p:sp>
      <p:sp>
        <p:nvSpPr>
          <p:cNvPr id="12" name="标题 2">
            <a:extLst>
              <a:ext uri="{FF2B5EF4-FFF2-40B4-BE49-F238E27FC236}">
                <a16:creationId xmlns:a16="http://schemas.microsoft.com/office/drawing/2014/main" id="{76AB7B72-4E7C-46EC-BEBE-686E868C2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234029"/>
            <a:ext cx="8771021" cy="517190"/>
          </a:xfrm>
        </p:spPr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249C0F-8703-4A5D-BB46-2C8BE50D08A5}"/>
              </a:ext>
            </a:extLst>
          </p:cNvPr>
          <p:cNvSpPr/>
          <p:nvPr/>
        </p:nvSpPr>
        <p:spPr>
          <a:xfrm>
            <a:off x="710880" y="1646133"/>
            <a:ext cx="6517217" cy="3817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循环嵌套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在循环语句中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继续出现循环语句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CDF9D7A-2D04-4D7C-A1A2-AABB3B98D3B4}"/>
              </a:ext>
            </a:extLst>
          </p:cNvPr>
          <p:cNvSpPr txBox="1"/>
          <p:nvPr/>
        </p:nvSpPr>
        <p:spPr>
          <a:xfrm>
            <a:off x="1077469" y="2334311"/>
            <a:ext cx="5088467" cy="160043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for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i 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i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&lt;=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5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i++)</a:t>
            </a:r>
            <a:r>
              <a:rPr lang="en-US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A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B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C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C9C5B83-9D9B-47A0-9582-AAD02394F22E}"/>
              </a:ext>
            </a:extLst>
          </p:cNvPr>
          <p:cNvSpPr/>
          <p:nvPr/>
        </p:nvSpPr>
        <p:spPr>
          <a:xfrm>
            <a:off x="1077468" y="2754297"/>
            <a:ext cx="5088467" cy="270933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52326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2A22C240-C07F-45A6-A0C9-102D2191C5B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循环嵌套</a:t>
            </a:r>
          </a:p>
        </p:txBody>
      </p:sp>
      <p:sp>
        <p:nvSpPr>
          <p:cNvPr id="12" name="标题 2">
            <a:extLst>
              <a:ext uri="{FF2B5EF4-FFF2-40B4-BE49-F238E27FC236}">
                <a16:creationId xmlns:a16="http://schemas.microsoft.com/office/drawing/2014/main" id="{76AB7B72-4E7C-46EC-BEBE-686E868C2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234029"/>
            <a:ext cx="8771021" cy="517190"/>
          </a:xfrm>
        </p:spPr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249C0F-8703-4A5D-BB46-2C8BE50D08A5}"/>
              </a:ext>
            </a:extLst>
          </p:cNvPr>
          <p:cNvSpPr/>
          <p:nvPr/>
        </p:nvSpPr>
        <p:spPr>
          <a:xfrm>
            <a:off x="710880" y="1646133"/>
            <a:ext cx="6517217" cy="3817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循环嵌套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在循环语句中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继续出现循环语句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CDF9D7A-2D04-4D7C-A1A2-AABB3B98D3B4}"/>
              </a:ext>
            </a:extLst>
          </p:cNvPr>
          <p:cNvSpPr txBox="1"/>
          <p:nvPr/>
        </p:nvSpPr>
        <p:spPr>
          <a:xfrm>
            <a:off x="1077469" y="2334311"/>
            <a:ext cx="5088467" cy="160043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for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i 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i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&lt;=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5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i++)</a:t>
            </a:r>
            <a:r>
              <a:rPr lang="en-US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A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B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C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C9C5B83-9D9B-47A0-9582-AAD02394F22E}"/>
              </a:ext>
            </a:extLst>
          </p:cNvPr>
          <p:cNvSpPr/>
          <p:nvPr/>
        </p:nvSpPr>
        <p:spPr>
          <a:xfrm>
            <a:off x="1077469" y="2999063"/>
            <a:ext cx="5088467" cy="270933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8816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2A22C240-C07F-45A6-A0C9-102D2191C5B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循环嵌套</a:t>
            </a:r>
          </a:p>
        </p:txBody>
      </p:sp>
      <p:sp>
        <p:nvSpPr>
          <p:cNvPr id="12" name="标题 2">
            <a:extLst>
              <a:ext uri="{FF2B5EF4-FFF2-40B4-BE49-F238E27FC236}">
                <a16:creationId xmlns:a16="http://schemas.microsoft.com/office/drawing/2014/main" id="{76AB7B72-4E7C-46EC-BEBE-686E868C2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234029"/>
            <a:ext cx="8771021" cy="517190"/>
          </a:xfrm>
        </p:spPr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249C0F-8703-4A5D-BB46-2C8BE50D08A5}"/>
              </a:ext>
            </a:extLst>
          </p:cNvPr>
          <p:cNvSpPr/>
          <p:nvPr/>
        </p:nvSpPr>
        <p:spPr>
          <a:xfrm>
            <a:off x="710880" y="1646133"/>
            <a:ext cx="6517217" cy="3817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循环嵌套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在循环语句中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继续出现循环语句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CDF9D7A-2D04-4D7C-A1A2-AABB3B98D3B4}"/>
              </a:ext>
            </a:extLst>
          </p:cNvPr>
          <p:cNvSpPr txBox="1"/>
          <p:nvPr/>
        </p:nvSpPr>
        <p:spPr>
          <a:xfrm>
            <a:off x="1077469" y="2334311"/>
            <a:ext cx="5088467" cy="160043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for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i 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i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&lt;=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5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i++)</a:t>
            </a:r>
            <a:r>
              <a:rPr lang="en-US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A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B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C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C9C5B83-9D9B-47A0-9582-AAD02394F22E}"/>
              </a:ext>
            </a:extLst>
          </p:cNvPr>
          <p:cNvSpPr/>
          <p:nvPr/>
        </p:nvSpPr>
        <p:spPr>
          <a:xfrm>
            <a:off x="1077468" y="3221005"/>
            <a:ext cx="5088467" cy="270933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53645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2A22C240-C07F-45A6-A0C9-102D2191C5B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循环嵌套</a:t>
            </a:r>
          </a:p>
        </p:txBody>
      </p:sp>
      <p:sp>
        <p:nvSpPr>
          <p:cNvPr id="12" name="标题 2">
            <a:extLst>
              <a:ext uri="{FF2B5EF4-FFF2-40B4-BE49-F238E27FC236}">
                <a16:creationId xmlns:a16="http://schemas.microsoft.com/office/drawing/2014/main" id="{76AB7B72-4E7C-46EC-BEBE-686E868C2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234029"/>
            <a:ext cx="8771021" cy="517190"/>
          </a:xfrm>
        </p:spPr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249C0F-8703-4A5D-BB46-2C8BE50D08A5}"/>
              </a:ext>
            </a:extLst>
          </p:cNvPr>
          <p:cNvSpPr/>
          <p:nvPr/>
        </p:nvSpPr>
        <p:spPr>
          <a:xfrm>
            <a:off x="710880" y="1646133"/>
            <a:ext cx="6517217" cy="3817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循环嵌套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在循环语句中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继续出现循环语句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CDF9D7A-2D04-4D7C-A1A2-AABB3B98D3B4}"/>
              </a:ext>
            </a:extLst>
          </p:cNvPr>
          <p:cNvSpPr txBox="1"/>
          <p:nvPr/>
        </p:nvSpPr>
        <p:spPr>
          <a:xfrm>
            <a:off x="1077469" y="2334311"/>
            <a:ext cx="5088467" cy="160043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for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i 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i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&lt;=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5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i++)</a:t>
            </a:r>
            <a:r>
              <a:rPr lang="en-US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A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B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C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DEE702E-5D05-4D55-AB12-B9F9CCC6B42F}"/>
              </a:ext>
            </a:extLst>
          </p:cNvPr>
          <p:cNvSpPr/>
          <p:nvPr/>
        </p:nvSpPr>
        <p:spPr>
          <a:xfrm>
            <a:off x="1323411" y="2768346"/>
            <a:ext cx="4129616" cy="732367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D134547-8622-49AE-A427-0F9A4083F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767" y="4368784"/>
            <a:ext cx="7586133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7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当循环体执行完一次</a:t>
            </a:r>
            <a:r>
              <a:rPr lang="en-US" altLang="zh-CN" sz="2667" dirty="0">
                <a:solidFill>
                  <a:srgbClr val="C00000"/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,</a:t>
            </a:r>
            <a:r>
              <a:rPr lang="zh-CN" altLang="en-US" sz="2667" dirty="0">
                <a:solidFill>
                  <a:srgbClr val="C00000"/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 </a:t>
            </a:r>
            <a:r>
              <a:rPr lang="zh-CN" altLang="en-US" sz="2667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下一轮循环才会开启</a:t>
            </a:r>
          </a:p>
        </p:txBody>
      </p:sp>
    </p:spTree>
    <p:extLst>
      <p:ext uri="{BB962C8B-B14F-4D97-AF65-F5344CB8AC3E}">
        <p14:creationId xmlns:p14="http://schemas.microsoft.com/office/powerpoint/2010/main" val="176103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2A22C240-C07F-45A6-A0C9-102D2191C5B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循环嵌套</a:t>
            </a:r>
          </a:p>
        </p:txBody>
      </p:sp>
      <p:sp>
        <p:nvSpPr>
          <p:cNvPr id="12" name="标题 2">
            <a:extLst>
              <a:ext uri="{FF2B5EF4-FFF2-40B4-BE49-F238E27FC236}">
                <a16:creationId xmlns:a16="http://schemas.microsoft.com/office/drawing/2014/main" id="{76AB7B72-4E7C-46EC-BEBE-686E868C2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234029"/>
            <a:ext cx="8771021" cy="517190"/>
          </a:xfrm>
        </p:spPr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249C0F-8703-4A5D-BB46-2C8BE50D08A5}"/>
              </a:ext>
            </a:extLst>
          </p:cNvPr>
          <p:cNvSpPr/>
          <p:nvPr/>
        </p:nvSpPr>
        <p:spPr>
          <a:xfrm>
            <a:off x="710880" y="1646133"/>
            <a:ext cx="6517217" cy="3817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循环嵌套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在循环语句中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继续出现循环语句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716D4F5-A4A0-4234-9173-6B211B286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533" y="4475025"/>
            <a:ext cx="7586133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7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外循环执行一次</a:t>
            </a:r>
            <a:r>
              <a:rPr lang="en-US" altLang="zh-CN" sz="2667" dirty="0">
                <a:solidFill>
                  <a:srgbClr val="C00000"/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,</a:t>
            </a:r>
            <a:r>
              <a:rPr lang="en-US" altLang="zh-CN" sz="2667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2667" dirty="0">
                <a:solidFill>
                  <a:srgbClr val="C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内循环执行一圈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A4E3CB96-7634-4581-A544-BAB560010CCD}"/>
              </a:ext>
            </a:extLst>
          </p:cNvPr>
          <p:cNvSpPr txBox="1"/>
          <p:nvPr/>
        </p:nvSpPr>
        <p:spPr>
          <a:xfrm>
            <a:off x="1077469" y="2334311"/>
            <a:ext cx="5088467" cy="160043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for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i 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i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&lt;=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5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i++)</a:t>
            </a:r>
            <a:r>
              <a:rPr lang="en-US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for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j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j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&lt;=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5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j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++)</a:t>
            </a:r>
            <a:r>
              <a:rPr lang="en-US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HelloWorld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9F99AD7-3A4C-47F2-A50E-B3EDEE836334}"/>
              </a:ext>
            </a:extLst>
          </p:cNvPr>
          <p:cNvSpPr/>
          <p:nvPr/>
        </p:nvSpPr>
        <p:spPr>
          <a:xfrm>
            <a:off x="1556894" y="2768346"/>
            <a:ext cx="4129616" cy="732367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77619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流程控制语句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354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循环语句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dirty="0"/>
              <a:t>for </a:t>
            </a:r>
            <a:r>
              <a:rPr lang="zh-CN" altLang="en-US" dirty="0"/>
              <a:t>语句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while </a:t>
            </a:r>
            <a:r>
              <a:rPr lang="zh-CN" altLang="en-US" dirty="0">
                <a:solidFill>
                  <a:srgbClr val="C00000"/>
                </a:solidFill>
              </a:rPr>
              <a:t>循环语句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do…while</a:t>
            </a:r>
            <a:r>
              <a:rPr lang="zh-CN" altLang="en-US" dirty="0"/>
              <a:t>循环语句</a:t>
            </a:r>
            <a:endParaRPr lang="en-US" altLang="zh-CN" dirty="0"/>
          </a:p>
          <a:p>
            <a:r>
              <a:rPr lang="zh-CN" altLang="en-US" dirty="0"/>
              <a:t>三种循环的区别</a:t>
            </a:r>
            <a:endParaRPr lang="en-US" altLang="zh-CN" dirty="0"/>
          </a:p>
          <a:p>
            <a:r>
              <a:rPr lang="zh-CN" altLang="en-US" dirty="0"/>
              <a:t>跳转控制语句</a:t>
            </a:r>
            <a:endParaRPr lang="en-US" altLang="zh-CN" dirty="0"/>
          </a:p>
          <a:p>
            <a:r>
              <a:rPr lang="en-US" altLang="zh-CN" dirty="0"/>
              <a:t>Random</a:t>
            </a:r>
            <a:r>
              <a:rPr lang="zh-CN" altLang="en-US" dirty="0"/>
              <a:t>随机数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62763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0" name="文本占位符 3">
            <a:extLst>
              <a:ext uri="{FF2B5EF4-FFF2-40B4-BE49-F238E27FC236}">
                <a16:creationId xmlns:a16="http://schemas.microsoft.com/office/drawing/2014/main" id="{57B70709-3842-4151-86BD-E249E98D2F55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Consolas" panose="020B0609020204030204" pitchFamily="49" charset="0"/>
              </a:rPr>
              <a:t>while </a:t>
            </a:r>
            <a:r>
              <a:rPr kumimoji="1" lang="zh-CN" altLang="en-US" dirty="0">
                <a:latin typeface="Consolas" panose="020B0609020204030204" pitchFamily="49" charset="0"/>
              </a:rPr>
              <a:t>循环格式与执行流程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BBFC6BF-B3BC-4304-8600-D294C944E990}"/>
              </a:ext>
            </a:extLst>
          </p:cNvPr>
          <p:cNvSpPr txBox="1"/>
          <p:nvPr/>
        </p:nvSpPr>
        <p:spPr>
          <a:xfrm>
            <a:off x="841375" y="1789113"/>
            <a:ext cx="3956050" cy="167796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初始化语句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while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条件判断语句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循环体语句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条件控制语句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6731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循环语句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dirty="0"/>
              <a:t>for </a:t>
            </a:r>
            <a:r>
              <a:rPr lang="zh-CN" altLang="en-US" dirty="0"/>
              <a:t>语句</a:t>
            </a:r>
            <a:endParaRPr lang="en-US" altLang="zh-CN" dirty="0"/>
          </a:p>
          <a:p>
            <a:r>
              <a:rPr lang="en-US" altLang="zh-CN" dirty="0"/>
              <a:t>while </a:t>
            </a:r>
            <a:r>
              <a:rPr lang="zh-CN" altLang="en-US" dirty="0"/>
              <a:t>循环语句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do…while</a:t>
            </a:r>
            <a:r>
              <a:rPr lang="zh-CN" altLang="en-US" dirty="0">
                <a:solidFill>
                  <a:srgbClr val="C00000"/>
                </a:solidFill>
              </a:rPr>
              <a:t>循环语句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三种循环的区别</a:t>
            </a:r>
            <a:endParaRPr lang="en-US" altLang="zh-CN" dirty="0"/>
          </a:p>
          <a:p>
            <a:r>
              <a:rPr lang="zh-CN" altLang="en-US" dirty="0"/>
              <a:t>跳转控制语句</a:t>
            </a:r>
            <a:endParaRPr lang="en-US" altLang="zh-CN" dirty="0"/>
          </a:p>
          <a:p>
            <a:r>
              <a:rPr lang="en-US" altLang="zh-CN" dirty="0"/>
              <a:t>Random</a:t>
            </a:r>
            <a:r>
              <a:rPr lang="zh-CN" altLang="en-US" dirty="0"/>
              <a:t>随机数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2609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7965A69-D013-47A2-A34B-E3A3A810336E}"/>
              </a:ext>
            </a:extLst>
          </p:cNvPr>
          <p:cNvSpPr/>
          <p:nvPr/>
        </p:nvSpPr>
        <p:spPr bwMode="auto">
          <a:xfrm>
            <a:off x="9636241" y="3061216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条件判断语句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8153B7B0-7C66-490F-9A5C-836EDCDF3554}"/>
              </a:ext>
            </a:extLst>
          </p:cNvPr>
          <p:cNvSpPr txBox="1"/>
          <p:nvPr/>
        </p:nvSpPr>
        <p:spPr bwMode="auto">
          <a:xfrm>
            <a:off x="9718967" y="2120622"/>
            <a:ext cx="105833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bg1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语句体</a:t>
            </a:r>
          </a:p>
        </p:txBody>
      </p:sp>
      <p:sp>
        <p:nvSpPr>
          <p:cNvPr id="40" name="文本占位符 3">
            <a:extLst>
              <a:ext uri="{FF2B5EF4-FFF2-40B4-BE49-F238E27FC236}">
                <a16:creationId xmlns:a16="http://schemas.microsoft.com/office/drawing/2014/main" id="{57B70709-3842-4151-86BD-E249E98D2F55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Consolas" panose="020B0609020204030204" pitchFamily="49" charset="0"/>
              </a:rPr>
              <a:t>do...while </a:t>
            </a:r>
            <a:r>
              <a:rPr kumimoji="1" lang="zh-CN" altLang="en-US" dirty="0">
                <a:latin typeface="Consolas" panose="020B0609020204030204" pitchFamily="49" charset="0"/>
              </a:rPr>
              <a:t>循环格式与执行流程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BBFC6BF-B3BC-4304-8600-D294C944E990}"/>
              </a:ext>
            </a:extLst>
          </p:cNvPr>
          <p:cNvSpPr txBox="1"/>
          <p:nvPr/>
        </p:nvSpPr>
        <p:spPr>
          <a:xfrm>
            <a:off x="841375" y="1789113"/>
            <a:ext cx="3956050" cy="167796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初始化语句</a:t>
            </a:r>
            <a:r>
              <a:rPr lang="en-US" altLang="zh-CN" sz="1400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;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do</a:t>
            </a:r>
            <a:r>
              <a:rPr lang="en-US" altLang="zh-CN" sz="1400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{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   </a:t>
            </a:r>
            <a:r>
              <a:rPr lang="zh-CN" altLang="en-US" sz="1400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循环体语句</a:t>
            </a:r>
            <a:r>
              <a:rPr lang="en-US" altLang="zh-CN" sz="1400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;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   条件控制语句</a:t>
            </a:r>
            <a:r>
              <a:rPr lang="en-US" altLang="zh-CN" sz="1400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;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}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while </a:t>
            </a:r>
            <a:r>
              <a:rPr lang="en-US" altLang="zh-CN" sz="1400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(</a:t>
            </a:r>
            <a:r>
              <a:rPr lang="zh-CN" altLang="en-US" sz="1400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条件判断语句</a:t>
            </a:r>
            <a:r>
              <a:rPr lang="en-US" altLang="zh-CN" sz="1400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);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B889087-9DF8-4002-80E3-64B0087603F7}"/>
              </a:ext>
            </a:extLst>
          </p:cNvPr>
          <p:cNvSpPr/>
          <p:nvPr/>
        </p:nvSpPr>
        <p:spPr>
          <a:xfrm>
            <a:off x="841376" y="4259766"/>
            <a:ext cx="3985866" cy="952024"/>
          </a:xfrm>
          <a:prstGeom prst="roundRect">
            <a:avLst/>
          </a:prstGeom>
          <a:solidFill>
            <a:schemeClr val="bg1">
              <a:lumMod val="65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特点：无论判断条件是否满足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都至少执行一次循环体</a:t>
            </a:r>
          </a:p>
        </p:txBody>
      </p:sp>
    </p:spTree>
    <p:extLst>
      <p:ext uri="{BB962C8B-B14F-4D97-AF65-F5344CB8AC3E}">
        <p14:creationId xmlns:p14="http://schemas.microsoft.com/office/powerpoint/2010/main" val="74102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循环语句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dirty="0"/>
              <a:t>for </a:t>
            </a:r>
            <a:r>
              <a:rPr lang="zh-CN" altLang="en-US" dirty="0"/>
              <a:t>语句</a:t>
            </a:r>
            <a:endParaRPr lang="en-US" altLang="zh-CN" dirty="0"/>
          </a:p>
          <a:p>
            <a:r>
              <a:rPr lang="en-US" altLang="zh-CN" dirty="0"/>
              <a:t>while </a:t>
            </a:r>
            <a:r>
              <a:rPr lang="zh-CN" altLang="en-US" dirty="0"/>
              <a:t>循环语句</a:t>
            </a:r>
            <a:endParaRPr lang="en-US" altLang="zh-CN" dirty="0"/>
          </a:p>
          <a:p>
            <a:r>
              <a:rPr lang="en-US" altLang="zh-CN" dirty="0"/>
              <a:t>do…while</a:t>
            </a:r>
            <a:r>
              <a:rPr lang="zh-CN" altLang="en-US" dirty="0"/>
              <a:t>循环语句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三种循环的区别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跳转控制语句</a:t>
            </a:r>
            <a:endParaRPr lang="en-US" altLang="zh-CN" dirty="0"/>
          </a:p>
          <a:p>
            <a:r>
              <a:rPr lang="en-US" altLang="zh-CN" dirty="0"/>
              <a:t>Random</a:t>
            </a:r>
            <a:r>
              <a:rPr lang="zh-CN" altLang="en-US" dirty="0"/>
              <a:t>随机数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4759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0" name="文本占位符 3">
            <a:extLst>
              <a:ext uri="{FF2B5EF4-FFF2-40B4-BE49-F238E27FC236}">
                <a16:creationId xmlns:a16="http://schemas.microsoft.com/office/drawing/2014/main" id="{57B70709-3842-4151-86BD-E249E98D2F55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三种循环的区别</a:t>
            </a: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8FAB1D8D-B3FD-4D31-94BD-BC404997A761}"/>
              </a:ext>
            </a:extLst>
          </p:cNvPr>
          <p:cNvSpPr txBox="1"/>
          <p:nvPr/>
        </p:nvSpPr>
        <p:spPr>
          <a:xfrm>
            <a:off x="710880" y="1805371"/>
            <a:ext cx="8225073" cy="704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lvl="4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en-US" altLang="zh-CN" sz="1400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for</a:t>
            </a:r>
            <a:r>
              <a:rPr lang="zh-CN" altLang="en-US" sz="1400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循环 和 </a:t>
            </a:r>
            <a:r>
              <a:rPr lang="en-US" altLang="zh-CN" sz="1400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while</a:t>
            </a:r>
            <a:r>
              <a:rPr lang="zh-CN" altLang="en-US" sz="1400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循环（先判断后执行）</a:t>
            </a:r>
            <a:endParaRPr lang="en-US" altLang="zh-CN" sz="1400" dirty="0">
              <a:latin typeface="Consolas" panose="020B0609020204030204" pitchFamily="49" charset="0"/>
              <a:ea typeface="思源黑体 CN Normal" panose="020B0400000000000000" pitchFamily="34" charset="-122"/>
            </a:endParaRPr>
          </a:p>
          <a:p>
            <a:pPr marL="268288" lvl="4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en-US" altLang="zh-CN" sz="1400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do...while </a:t>
            </a:r>
            <a:r>
              <a:rPr lang="zh-CN" altLang="en-US" sz="1400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（先执行后判断）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思源黑体 CN Normal" panose="020B0400000000000000" pitchFamily="34" charset="-122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7734BC54-ACBB-45BB-80D8-69AF54834B81}"/>
              </a:ext>
            </a:extLst>
          </p:cNvPr>
          <p:cNvSpPr txBox="1"/>
          <p:nvPr/>
        </p:nvSpPr>
        <p:spPr>
          <a:xfrm>
            <a:off x="710880" y="2753815"/>
            <a:ext cx="10244165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 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while 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的区别：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循环中，控制循环的变量，在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循环结束后，就不能再次被访问到了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while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循环中，控制循环的变量，在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while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循环结束后，该变量还可以继续使用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08A7EFF1-A3A7-449C-8641-497950F165CD}"/>
              </a:ext>
            </a:extLst>
          </p:cNvPr>
          <p:cNvSpPr txBox="1"/>
          <p:nvPr/>
        </p:nvSpPr>
        <p:spPr>
          <a:xfrm>
            <a:off x="710880" y="4263855"/>
            <a:ext cx="2999866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for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i = 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i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&lt; 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4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i++)</a:t>
            </a:r>
            <a:r>
              <a:rPr lang="en-US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</a:t>
            </a:r>
            <a:r>
              <a:rPr lang="zh-CN" altLang="zh-CN" sz="1400" dirty="0">
                <a:solidFill>
                  <a:srgbClr val="C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i</a:t>
            </a:r>
            <a:r>
              <a:rPr lang="zh-CN" altLang="zh-CN" sz="1400" dirty="0">
                <a:solidFill>
                  <a:srgbClr val="C00000"/>
                </a:solidFill>
                <a:latin typeface="Consolas" panose="020B0609020204030204" pitchFamily="49" charset="0"/>
              </a:rPr>
              <a:t>);</a:t>
            </a:r>
            <a:endParaRPr lang="en-US" altLang="zh-CN" sz="14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A000A17D-6192-4C3F-B675-37BDC1D0FB06}"/>
              </a:ext>
            </a:extLst>
          </p:cNvPr>
          <p:cNvSpPr txBox="1"/>
          <p:nvPr/>
        </p:nvSpPr>
        <p:spPr>
          <a:xfrm>
            <a:off x="4196707" y="4260096"/>
            <a:ext cx="2999866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i 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while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(i &lt;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4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 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i++;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EBC93991-95F7-4956-938E-6C4A8C9CE0FE}"/>
              </a:ext>
            </a:extLst>
          </p:cNvPr>
          <p:cNvSpPr txBox="1"/>
          <p:nvPr/>
        </p:nvSpPr>
        <p:spPr>
          <a:xfrm>
            <a:off x="710880" y="4264405"/>
            <a:ext cx="2999866" cy="1384995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i = 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endParaRPr lang="en-US" altLang="zh-CN" sz="1400" dirty="0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for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(; </a:t>
            </a:r>
            <a:r>
              <a:rPr lang="en-US" altLang="zh-CN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i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&lt; 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4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i++)</a:t>
            </a:r>
            <a:r>
              <a:rPr lang="en-US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println(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zh-CN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D89D504A-EEF7-44D6-963E-9FAE6D1FD2AB}"/>
              </a:ext>
            </a:extLst>
          </p:cNvPr>
          <p:cNvSpPr txBox="1"/>
          <p:nvPr/>
        </p:nvSpPr>
        <p:spPr>
          <a:xfrm>
            <a:off x="710880" y="4259014"/>
            <a:ext cx="2999866" cy="1384995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i = 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endParaRPr lang="en-US" altLang="zh-CN" sz="1400" dirty="0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for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(; </a:t>
            </a:r>
            <a:r>
              <a:rPr lang="en-US" altLang="zh-CN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i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&lt; 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4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r>
              <a:rPr lang="en-US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i++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defRPr/>
            </a:pP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println(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zh-CN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37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 animBg="1"/>
      <p:bldP spid="27" grpId="1" animBg="1"/>
      <p:bldP spid="28" grpId="0" animBg="1"/>
      <p:bldP spid="30" grpId="0" animBg="1"/>
      <p:bldP spid="30" grpId="1" animBg="1"/>
      <p:bldP spid="3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循环语句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dirty="0"/>
              <a:t>for </a:t>
            </a:r>
            <a:r>
              <a:rPr lang="zh-CN" altLang="en-US" dirty="0"/>
              <a:t>语句</a:t>
            </a:r>
            <a:endParaRPr lang="en-US" altLang="zh-CN" dirty="0"/>
          </a:p>
          <a:p>
            <a:r>
              <a:rPr lang="en-US" altLang="zh-CN" dirty="0"/>
              <a:t>while </a:t>
            </a:r>
            <a:r>
              <a:rPr lang="zh-CN" altLang="en-US" dirty="0"/>
              <a:t>循环语句</a:t>
            </a:r>
            <a:endParaRPr lang="en-US" altLang="zh-CN" dirty="0"/>
          </a:p>
          <a:p>
            <a:r>
              <a:rPr lang="en-US" altLang="zh-CN" dirty="0">
                <a:solidFill>
                  <a:srgbClr val="4C5252"/>
                </a:solidFill>
              </a:rPr>
              <a:t>do…while</a:t>
            </a:r>
            <a:r>
              <a:rPr lang="zh-CN" altLang="en-US" dirty="0">
                <a:solidFill>
                  <a:srgbClr val="4C5252"/>
                </a:solidFill>
              </a:rPr>
              <a:t>循环语句</a:t>
            </a:r>
            <a:endParaRPr lang="en-US" altLang="zh-CN" dirty="0">
              <a:solidFill>
                <a:srgbClr val="4C5252"/>
              </a:solidFill>
            </a:endParaRPr>
          </a:p>
          <a:p>
            <a:r>
              <a:rPr lang="zh-CN" altLang="en-US" dirty="0"/>
              <a:t>三种循环的区别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跳转控制语句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Random</a:t>
            </a:r>
            <a:r>
              <a:rPr lang="zh-CN" altLang="en-US" dirty="0"/>
              <a:t>随机数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41079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7965A69-D013-47A2-A34B-E3A3A810336E}"/>
              </a:ext>
            </a:extLst>
          </p:cNvPr>
          <p:cNvSpPr/>
          <p:nvPr/>
        </p:nvSpPr>
        <p:spPr bwMode="auto">
          <a:xfrm>
            <a:off x="9636241" y="3061216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条件判断语句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8153B7B0-7C66-490F-9A5C-836EDCDF3554}"/>
              </a:ext>
            </a:extLst>
          </p:cNvPr>
          <p:cNvSpPr txBox="1"/>
          <p:nvPr/>
        </p:nvSpPr>
        <p:spPr bwMode="auto">
          <a:xfrm>
            <a:off x="9718967" y="2120622"/>
            <a:ext cx="105833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bg1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语句体</a:t>
            </a:r>
          </a:p>
        </p:txBody>
      </p:sp>
      <p:sp>
        <p:nvSpPr>
          <p:cNvPr id="40" name="文本占位符 3">
            <a:extLst>
              <a:ext uri="{FF2B5EF4-FFF2-40B4-BE49-F238E27FC236}">
                <a16:creationId xmlns:a16="http://schemas.microsoft.com/office/drawing/2014/main" id="{57B70709-3842-4151-86BD-E249E98D2F55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跳转控制语句介绍</a:t>
            </a: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8A2D3E6B-DAB5-4CFC-B0F6-8AE5A73B8781}"/>
              </a:ext>
            </a:extLst>
          </p:cNvPr>
          <p:cNvSpPr txBox="1"/>
          <p:nvPr/>
        </p:nvSpPr>
        <p:spPr>
          <a:xfrm>
            <a:off x="710880" y="1766903"/>
            <a:ext cx="8736128" cy="707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lvl="4" indent="-26828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break   :  </a:t>
            </a:r>
            <a:r>
              <a:rPr lang="zh-CN" altLang="en-US" sz="1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终止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循环体内容的执行，也就是说结束当前的整个循环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68288" lvl="4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continue:  </a:t>
            </a:r>
            <a:r>
              <a:rPr lang="zh-CN" altLang="en-US" sz="1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跳过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某次循环体内容的执行，继续下一次的执行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三角形 9">
            <a:extLst>
              <a:ext uri="{FF2B5EF4-FFF2-40B4-BE49-F238E27FC236}">
                <a16:creationId xmlns:a16="http://schemas.microsoft.com/office/drawing/2014/main" id="{CDDB5EBE-8E00-43F7-B2D8-EECDE796EBF6}"/>
              </a:ext>
            </a:extLst>
          </p:cNvPr>
          <p:cNvSpPr/>
          <p:nvPr/>
        </p:nvSpPr>
        <p:spPr>
          <a:xfrm rot="2651319">
            <a:off x="717495" y="4434869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145DAAFC-A6E2-40CF-B90B-077CDC4EA591}"/>
              </a:ext>
            </a:extLst>
          </p:cNvPr>
          <p:cNvSpPr txBox="1"/>
          <p:nvPr/>
        </p:nvSpPr>
        <p:spPr>
          <a:xfrm>
            <a:off x="1055284" y="4575930"/>
            <a:ext cx="6767513" cy="70839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break : </a:t>
            </a:r>
            <a:r>
              <a:rPr lang="zh-CN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只能在循环</a:t>
            </a: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 </a:t>
            </a: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switch </a:t>
            </a:r>
            <a:r>
              <a:rPr lang="zh-CN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当中进行使用</a:t>
            </a:r>
            <a:endParaRPr lang="en-US" altLang="zh-CN" sz="140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continue : </a:t>
            </a:r>
            <a:r>
              <a:rPr lang="zh-CN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只能在循环中进行使用</a:t>
            </a:r>
            <a:endParaRPr lang="en-US" altLang="zh-CN" sz="140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1BEB77-AA1D-4C65-B075-92A1BF456E20}"/>
              </a:ext>
            </a:extLst>
          </p:cNvPr>
          <p:cNvSpPr/>
          <p:nvPr/>
        </p:nvSpPr>
        <p:spPr>
          <a:xfrm>
            <a:off x="810809" y="4078286"/>
            <a:ext cx="10302240" cy="141351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89F1126-7F1F-4779-B83D-A7E8671CD475}"/>
              </a:ext>
            </a:extLst>
          </p:cNvPr>
          <p:cNvSpPr/>
          <p:nvPr/>
        </p:nvSpPr>
        <p:spPr>
          <a:xfrm>
            <a:off x="710881" y="4150756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</p:spTree>
    <p:extLst>
      <p:ext uri="{BB962C8B-B14F-4D97-AF65-F5344CB8AC3E}">
        <p14:creationId xmlns:p14="http://schemas.microsoft.com/office/powerpoint/2010/main" val="76126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循环语句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0E6CA-B092-D14B-AFC4-E64326B88C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dirty="0"/>
              <a:t>for </a:t>
            </a:r>
            <a:r>
              <a:rPr lang="zh-CN" altLang="en-US" dirty="0"/>
              <a:t>语句</a:t>
            </a:r>
            <a:endParaRPr lang="en-US" altLang="zh-CN" dirty="0"/>
          </a:p>
          <a:p>
            <a:r>
              <a:rPr lang="en-US" altLang="zh-CN" dirty="0"/>
              <a:t>while </a:t>
            </a:r>
            <a:r>
              <a:rPr lang="zh-CN" altLang="en-US" dirty="0"/>
              <a:t>循环语句</a:t>
            </a:r>
            <a:endParaRPr lang="en-US" altLang="zh-CN" dirty="0"/>
          </a:p>
          <a:p>
            <a:r>
              <a:rPr lang="en-US" altLang="zh-CN" dirty="0">
                <a:solidFill>
                  <a:srgbClr val="4C5252"/>
                </a:solidFill>
              </a:rPr>
              <a:t>do…while</a:t>
            </a:r>
            <a:r>
              <a:rPr lang="zh-CN" altLang="en-US" dirty="0">
                <a:solidFill>
                  <a:srgbClr val="4C5252"/>
                </a:solidFill>
              </a:rPr>
              <a:t>循环语句</a:t>
            </a:r>
            <a:endParaRPr lang="en-US" altLang="zh-CN" dirty="0">
              <a:solidFill>
                <a:srgbClr val="4C5252"/>
              </a:solidFill>
            </a:endParaRPr>
          </a:p>
          <a:p>
            <a:r>
              <a:rPr lang="zh-CN" altLang="en-US" dirty="0"/>
              <a:t>三种循环的区别</a:t>
            </a:r>
            <a:endParaRPr lang="en-US" altLang="zh-CN" dirty="0"/>
          </a:p>
          <a:p>
            <a:r>
              <a:rPr lang="zh-CN" altLang="en-US" dirty="0">
                <a:solidFill>
                  <a:srgbClr val="4C5252"/>
                </a:solidFill>
              </a:rPr>
              <a:t>跳转控制语句</a:t>
            </a:r>
            <a:endParaRPr lang="en-US" altLang="zh-CN" dirty="0">
              <a:solidFill>
                <a:srgbClr val="4C5252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Random</a:t>
            </a:r>
            <a:r>
              <a:rPr lang="zh-CN" altLang="en-US" dirty="0">
                <a:solidFill>
                  <a:srgbClr val="C00000"/>
                </a:solidFill>
              </a:rPr>
              <a:t>随机数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28403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8153B7B0-7C66-490F-9A5C-836EDCDF3554}"/>
              </a:ext>
            </a:extLst>
          </p:cNvPr>
          <p:cNvSpPr txBox="1"/>
          <p:nvPr/>
        </p:nvSpPr>
        <p:spPr bwMode="auto">
          <a:xfrm>
            <a:off x="9718967" y="2120622"/>
            <a:ext cx="105833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bg1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语句体</a:t>
            </a:r>
          </a:p>
        </p:txBody>
      </p:sp>
      <p:sp>
        <p:nvSpPr>
          <p:cNvPr id="40" name="文本占位符 3">
            <a:extLst>
              <a:ext uri="{FF2B5EF4-FFF2-40B4-BE49-F238E27FC236}">
                <a16:creationId xmlns:a16="http://schemas.microsoft.com/office/drawing/2014/main" id="{57B70709-3842-4151-86BD-E249E98D2F55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Consolas" panose="020B0609020204030204" pitchFamily="49" charset="0"/>
              </a:rPr>
              <a:t>Random </a:t>
            </a:r>
            <a:r>
              <a:rPr kumimoji="1" lang="zh-CN" altLang="en-US" dirty="0">
                <a:latin typeface="Consolas" panose="020B0609020204030204" pitchFamily="49" charset="0"/>
              </a:rPr>
              <a:t>介绍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20D8280-B243-46CD-AF45-6FE408D79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77" y="2291906"/>
            <a:ext cx="61531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A_文本框 6">
            <a:extLst>
              <a:ext uri="{FF2B5EF4-FFF2-40B4-BE49-F238E27FC236}">
                <a16:creationId xmlns:a16="http://schemas.microsoft.com/office/drawing/2014/main" id="{01DB6E73-A662-466D-AAA8-9277F11ACE5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91239" y="3562848"/>
            <a:ext cx="5554982" cy="2290732"/>
          </a:xfrm>
          <a:prstGeom prst="rect">
            <a:avLst/>
          </a:prstGeom>
          <a:noFill/>
          <a:ln>
            <a:noFill/>
          </a:ln>
        </p:spPr>
        <p:txBody>
          <a:bodyPr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-1200" dirty="0">
                <a:blipFill dpi="0" rotWithShape="1">
                  <a:blip r:embed="rId5"/>
                  <a:srcRect/>
                  <a:stretch>
                    <a:fillRect/>
                  </a:stretch>
                </a:blipFill>
                <a:latin typeface="Arial" panose="020B0604020202020204" pitchFamily="34" charset="0"/>
                <a:ea typeface="等线" panose="02010600030101010101" pitchFamily="2" charset="-122"/>
              </a:rPr>
              <a:t>__________</a:t>
            </a:r>
            <a:endParaRPr lang="zh-CN" altLang="en-US" spc="-1200" dirty="0">
              <a:blipFill dpi="0" rotWithShape="1">
                <a:blip r:embed="rId5"/>
                <a:srcRect/>
                <a:stretch>
                  <a:fillRect/>
                </a:stretch>
              </a:blipFill>
              <a:latin typeface="Arial" panose="020B0604020202020204" pitchFamily="34" charset="0"/>
              <a:ea typeface="等线" panose="02010600030101010101" pitchFamily="2" charset="-122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6C38C9F-9D27-4F1F-9AAE-07A2FCB97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985" y="2291906"/>
            <a:ext cx="61531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PA_文本框 6">
            <a:extLst>
              <a:ext uri="{FF2B5EF4-FFF2-40B4-BE49-F238E27FC236}">
                <a16:creationId xmlns:a16="http://schemas.microsoft.com/office/drawing/2014/main" id="{F106F228-EF50-40EA-A26B-DF6DAF53B54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345280" y="3660980"/>
            <a:ext cx="5554982" cy="2290732"/>
          </a:xfrm>
          <a:prstGeom prst="rect">
            <a:avLst/>
          </a:prstGeom>
          <a:noFill/>
          <a:ln>
            <a:noFill/>
          </a:ln>
        </p:spPr>
        <p:txBody>
          <a:bodyPr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-1200" dirty="0">
                <a:blipFill dpi="0" rotWithShape="1">
                  <a:blip r:embed="rId5"/>
                  <a:srcRect/>
                  <a:stretch>
                    <a:fillRect/>
                  </a:stretch>
                </a:blipFill>
                <a:latin typeface="Arial" panose="020B0604020202020204" pitchFamily="34" charset="0"/>
                <a:ea typeface="等线" panose="02010600030101010101" pitchFamily="2" charset="-122"/>
              </a:rPr>
              <a:t>__________</a:t>
            </a:r>
            <a:endParaRPr lang="zh-CN" altLang="en-US" spc="-1200" dirty="0">
              <a:blipFill dpi="0" rotWithShape="1">
                <a:blip r:embed="rId5"/>
                <a:srcRect/>
                <a:stretch>
                  <a:fillRect/>
                </a:stretch>
              </a:blipFill>
              <a:latin typeface="Arial" panose="020B0604020202020204" pitchFamily="34" charset="0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4CEE12-06E4-4321-BCA8-841660D3C609}"/>
              </a:ext>
            </a:extLst>
          </p:cNvPr>
          <p:cNvSpPr txBox="1"/>
          <p:nvPr/>
        </p:nvSpPr>
        <p:spPr>
          <a:xfrm>
            <a:off x="1547889" y="5002455"/>
            <a:ext cx="1984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Scanner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键盘录入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41B9016-1A78-4F01-93D7-7E617EF6B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770" y="2367946"/>
            <a:ext cx="2172003" cy="228631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CDDDD57-2B56-4CAD-BEF5-CAEED2D58E4D}"/>
              </a:ext>
            </a:extLst>
          </p:cNvPr>
          <p:cNvSpPr txBox="1"/>
          <p:nvPr/>
        </p:nvSpPr>
        <p:spPr>
          <a:xfrm>
            <a:off x="8224555" y="4995552"/>
            <a:ext cx="1984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Random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随机数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3A2AF3-7914-4733-3F75-A0FEF962B1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48" b="94737" l="5960" r="89625">
                        <a14:foregroundMark x1="21634" y1="11442" x2="26711" y2="13501"/>
                        <a14:foregroundMark x1="49890" y1="8924" x2="56071" y2="8238"/>
                        <a14:foregroundMark x1="62693" y1="4348" x2="63576" y2="10297"/>
                        <a14:foregroundMark x1="14349" y1="71396" x2="11038" y2="89703"/>
                        <a14:foregroundMark x1="60706" y1="74828" x2="53201" y2="94737"/>
                        <a14:foregroundMark x1="81457" y1="64531" x2="78366" y2="88558"/>
                        <a14:foregroundMark x1="7726" y1="77803" x2="5960" y2="947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9019" y="2228031"/>
            <a:ext cx="2489879" cy="24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7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360)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*sin(rand(360))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00000" y="100000"/>
                                      <p:to x="300000" y="300000"/>
                                    </p:animScale>
                                    <p:animEffect transition="out" filter="fade">
                                      <p:cBhvr>
                                        <p:cTn id="24" dur="6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360)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*sin(rand(360))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100000" y="100000"/>
                                      <p:to x="300000" y="300000"/>
                                    </p:animScale>
                                    <p:animEffect transition="out" filter="fade">
                                      <p:cBhvr>
                                        <p:cTn id="47" dur="6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流程控制语句介绍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75426E87-F13F-45D4-B405-C8A041BCC39A}"/>
              </a:ext>
            </a:extLst>
          </p:cNvPr>
          <p:cNvSpPr txBox="1"/>
          <p:nvPr/>
        </p:nvSpPr>
        <p:spPr>
          <a:xfrm>
            <a:off x="710880" y="1635973"/>
            <a:ext cx="7543800" cy="3820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68288" lvl="4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流程控制语句：通过一些语句，来</a:t>
            </a:r>
            <a:r>
              <a:rPr lang="zh-CN" altLang="en-US" sz="14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控制程序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r>
              <a:rPr lang="en-US" altLang="zh-CN" sz="14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【</a:t>
            </a:r>
            <a:r>
              <a:rPr lang="zh-CN" altLang="en-US" sz="14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执行</a:t>
            </a:r>
            <a:r>
              <a:rPr lang="en-US" altLang="zh-CN" sz="14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】</a:t>
            </a:r>
            <a:r>
              <a:rPr lang="zh-CN" altLang="en-US" sz="14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流程</a:t>
            </a:r>
            <a:endParaRPr lang="en-US" altLang="zh-CN" sz="1400" b="1" dirty="0">
              <a:solidFill>
                <a:schemeClr val="accent2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22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0" name="文本占位符 3">
            <a:extLst>
              <a:ext uri="{FF2B5EF4-FFF2-40B4-BE49-F238E27FC236}">
                <a16:creationId xmlns:a16="http://schemas.microsoft.com/office/drawing/2014/main" id="{57B70709-3842-4151-86BD-E249E98D2F55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Consolas" panose="020B0609020204030204" pitchFamily="49" charset="0"/>
              </a:rPr>
              <a:t>Random </a:t>
            </a:r>
            <a:r>
              <a:rPr kumimoji="1" lang="zh-CN" altLang="en-US" dirty="0">
                <a:latin typeface="Consolas" panose="020B0609020204030204" pitchFamily="49" charset="0"/>
              </a:rPr>
              <a:t>使用步骤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41B9016-1A78-4F01-93D7-7E617EF6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1883297"/>
            <a:ext cx="2172003" cy="228631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CDDDD57-2B56-4CAD-BEF5-CAEED2D58E4D}"/>
              </a:ext>
            </a:extLst>
          </p:cNvPr>
          <p:cNvSpPr txBox="1"/>
          <p:nvPr/>
        </p:nvSpPr>
        <p:spPr>
          <a:xfrm>
            <a:off x="898665" y="4510903"/>
            <a:ext cx="1984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Random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随机数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87885487-DE7D-4385-827A-789A1F8148D2}"/>
              </a:ext>
            </a:extLst>
          </p:cNvPr>
          <p:cNvSpPr txBox="1"/>
          <p:nvPr/>
        </p:nvSpPr>
        <p:spPr>
          <a:xfrm>
            <a:off x="3262510" y="4037087"/>
            <a:ext cx="4800600" cy="236988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b="1" dirty="0">
              <a:solidFill>
                <a:srgbClr val="0033B3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b="1" dirty="0">
              <a:solidFill>
                <a:srgbClr val="0033B3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Test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main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args) 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     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1200" dirty="0">
              <a:latin typeface="Consolas" panose="020B0609020204030204" pitchFamily="49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B5CD31-47B4-451C-BEF5-3142F7A938C0}"/>
              </a:ext>
            </a:extLst>
          </p:cNvPr>
          <p:cNvSpPr txBox="1"/>
          <p:nvPr/>
        </p:nvSpPr>
        <p:spPr>
          <a:xfrm>
            <a:off x="3262510" y="4138567"/>
            <a:ext cx="2395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import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java.util.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Random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endParaRPr lang="zh-CN" altLang="zh-CN" sz="1200" dirty="0">
              <a:latin typeface="Consolas" panose="020B0609020204030204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7A862E-172C-4264-87AF-088AEF2C7C43}"/>
              </a:ext>
            </a:extLst>
          </p:cNvPr>
          <p:cNvSpPr txBox="1"/>
          <p:nvPr/>
        </p:nvSpPr>
        <p:spPr>
          <a:xfrm>
            <a:off x="3943480" y="4986510"/>
            <a:ext cx="3229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Scanner sc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Scanner(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in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endParaRPr lang="zh-CN" altLang="zh-CN" sz="1200" dirty="0">
              <a:latin typeface="Consolas" panose="020B0609020204030204" pitchFamily="49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300DC87-6AAD-4C4F-83BD-034FD835D938}"/>
              </a:ext>
            </a:extLst>
          </p:cNvPr>
          <p:cNvGrpSpPr/>
          <p:nvPr/>
        </p:nvGrpSpPr>
        <p:grpSpPr>
          <a:xfrm>
            <a:off x="3262510" y="1729208"/>
            <a:ext cx="2945527" cy="529310"/>
            <a:chOff x="6207075" y="2246164"/>
            <a:chExt cx="2945527" cy="52931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B50923BA-CBE6-4FBB-8466-BA351F570542}"/>
                </a:ext>
              </a:extLst>
            </p:cNvPr>
            <p:cNvGrpSpPr/>
            <p:nvPr/>
          </p:nvGrpSpPr>
          <p:grpSpPr>
            <a:xfrm>
              <a:off x="6207075" y="2246164"/>
              <a:ext cx="2945527" cy="529310"/>
              <a:chOff x="6095999" y="2039788"/>
              <a:chExt cx="3246121" cy="705910"/>
            </a:xfrm>
          </p:grpSpPr>
          <p:sp>
            <p:nvSpPr>
              <p:cNvPr id="24" name="任意多边形 126">
                <a:extLst>
                  <a:ext uri="{FF2B5EF4-FFF2-40B4-BE49-F238E27FC236}">
                    <a16:creationId xmlns:a16="http://schemas.microsoft.com/office/drawing/2014/main" id="{CFD86897-AF12-47B1-AEB3-BA7A0E51006A}"/>
                  </a:ext>
                </a:extLst>
              </p:cNvPr>
              <p:cNvSpPr/>
              <p:nvPr/>
            </p:nvSpPr>
            <p:spPr>
              <a:xfrm>
                <a:off x="6096000" y="2039788"/>
                <a:ext cx="3246120" cy="705910"/>
              </a:xfrm>
              <a:custGeom>
                <a:avLst/>
                <a:gdLst>
                  <a:gd name="connsiteX0" fmla="*/ 368297 w 3246120"/>
                  <a:gd name="connsiteY0" fmla="*/ 88606 h 705910"/>
                  <a:gd name="connsiteX1" fmla="*/ 103948 w 3246120"/>
                  <a:gd name="connsiteY1" fmla="*/ 352955 h 705910"/>
                  <a:gd name="connsiteX2" fmla="*/ 368297 w 3246120"/>
                  <a:gd name="connsiteY2" fmla="*/ 617304 h 705910"/>
                  <a:gd name="connsiteX3" fmla="*/ 2887968 w 3246120"/>
                  <a:gd name="connsiteY3" fmla="*/ 617304 h 705910"/>
                  <a:gd name="connsiteX4" fmla="*/ 3152317 w 3246120"/>
                  <a:gd name="connsiteY4" fmla="*/ 352955 h 705910"/>
                  <a:gd name="connsiteX5" fmla="*/ 2887968 w 3246120"/>
                  <a:gd name="connsiteY5" fmla="*/ 88606 h 705910"/>
                  <a:gd name="connsiteX6" fmla="*/ 352955 w 3246120"/>
                  <a:gd name="connsiteY6" fmla="*/ 0 h 705910"/>
                  <a:gd name="connsiteX7" fmla="*/ 2893165 w 3246120"/>
                  <a:gd name="connsiteY7" fmla="*/ 0 h 705910"/>
                  <a:gd name="connsiteX8" fmla="*/ 3246120 w 3246120"/>
                  <a:gd name="connsiteY8" fmla="*/ 352955 h 705910"/>
                  <a:gd name="connsiteX9" fmla="*/ 2893165 w 3246120"/>
                  <a:gd name="connsiteY9" fmla="*/ 705910 h 705910"/>
                  <a:gd name="connsiteX10" fmla="*/ 352955 w 3246120"/>
                  <a:gd name="connsiteY10" fmla="*/ 705910 h 705910"/>
                  <a:gd name="connsiteX11" fmla="*/ 0 w 3246120"/>
                  <a:gd name="connsiteY11" fmla="*/ 352955 h 705910"/>
                  <a:gd name="connsiteX12" fmla="*/ 352955 w 3246120"/>
                  <a:gd name="connsiteY12" fmla="*/ 0 h 70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46120" h="705910">
                    <a:moveTo>
                      <a:pt x="368297" y="88606"/>
                    </a:moveTo>
                    <a:cubicBezTo>
                      <a:pt x="222301" y="88606"/>
                      <a:pt x="103948" y="206959"/>
                      <a:pt x="103948" y="352955"/>
                    </a:cubicBezTo>
                    <a:cubicBezTo>
                      <a:pt x="103948" y="498951"/>
                      <a:pt x="222301" y="617304"/>
                      <a:pt x="368297" y="617304"/>
                    </a:cubicBezTo>
                    <a:lnTo>
                      <a:pt x="2887968" y="617304"/>
                    </a:lnTo>
                    <a:cubicBezTo>
                      <a:pt x="3033964" y="617304"/>
                      <a:pt x="3152317" y="498951"/>
                      <a:pt x="3152317" y="352955"/>
                    </a:cubicBezTo>
                    <a:cubicBezTo>
                      <a:pt x="3152317" y="206959"/>
                      <a:pt x="3033964" y="88606"/>
                      <a:pt x="2887968" y="88606"/>
                    </a:cubicBezTo>
                    <a:close/>
                    <a:moveTo>
                      <a:pt x="352955" y="0"/>
                    </a:moveTo>
                    <a:lnTo>
                      <a:pt x="2893165" y="0"/>
                    </a:lnTo>
                    <a:cubicBezTo>
                      <a:pt x="3088097" y="0"/>
                      <a:pt x="3246120" y="158023"/>
                      <a:pt x="3246120" y="352955"/>
                    </a:cubicBezTo>
                    <a:cubicBezTo>
                      <a:pt x="3246120" y="547887"/>
                      <a:pt x="3088097" y="705910"/>
                      <a:pt x="2893165" y="705910"/>
                    </a:cubicBezTo>
                    <a:lnTo>
                      <a:pt x="352955" y="705910"/>
                    </a:lnTo>
                    <a:cubicBezTo>
                      <a:pt x="158023" y="705910"/>
                      <a:pt x="0" y="547887"/>
                      <a:pt x="0" y="352955"/>
                    </a:cubicBezTo>
                    <a:cubicBezTo>
                      <a:pt x="0" y="158023"/>
                      <a:pt x="158023" y="0"/>
                      <a:pt x="352955" y="0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016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1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5" name="圆角矩形 127">
                <a:extLst>
                  <a:ext uri="{FF2B5EF4-FFF2-40B4-BE49-F238E27FC236}">
                    <a16:creationId xmlns:a16="http://schemas.microsoft.com/office/drawing/2014/main" id="{BB79EC5F-E827-4197-87D4-2330CCD368DE}"/>
                  </a:ext>
                </a:extLst>
              </p:cNvPr>
              <p:cNvSpPr/>
              <p:nvPr/>
            </p:nvSpPr>
            <p:spPr>
              <a:xfrm>
                <a:off x="6194875" y="2128394"/>
                <a:ext cx="3048369" cy="528698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 algn="ctr">
                <a:gradFill flip="none" rotWithShape="1">
                  <a:gsLst>
                    <a:gs pos="0">
                      <a:sysClr val="window" lastClr="FFFFFF">
                        <a:lumMod val="7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1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6" name="圆角矩形 128">
                <a:extLst>
                  <a:ext uri="{FF2B5EF4-FFF2-40B4-BE49-F238E27FC236}">
                    <a16:creationId xmlns:a16="http://schemas.microsoft.com/office/drawing/2014/main" id="{5F9648AA-30A8-45D3-B0DF-6EB6DF14C654}"/>
                  </a:ext>
                </a:extLst>
              </p:cNvPr>
              <p:cNvSpPr/>
              <p:nvPr/>
            </p:nvSpPr>
            <p:spPr>
              <a:xfrm>
                <a:off x="6095999" y="2039788"/>
                <a:ext cx="3246120" cy="705910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 algn="ctr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1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6EAA129-0920-488B-A441-9EEA67039607}"/>
                </a:ext>
              </a:extLst>
            </p:cNvPr>
            <p:cNvGrpSpPr/>
            <p:nvPr/>
          </p:nvGrpSpPr>
          <p:grpSpPr>
            <a:xfrm>
              <a:off x="6281242" y="2302975"/>
              <a:ext cx="858701" cy="405108"/>
              <a:chOff x="6423475" y="2025751"/>
              <a:chExt cx="946333" cy="540269"/>
            </a:xfrm>
          </p:grpSpPr>
          <p:sp>
            <p:nvSpPr>
              <p:cNvPr id="21" name="任意多边形 43">
                <a:extLst>
                  <a:ext uri="{FF2B5EF4-FFF2-40B4-BE49-F238E27FC236}">
                    <a16:creationId xmlns:a16="http://schemas.microsoft.com/office/drawing/2014/main" id="{CE96E6E7-6F5C-4078-A12B-91D3C5AC7E4C}"/>
                  </a:ext>
                </a:extLst>
              </p:cNvPr>
              <p:cNvSpPr/>
              <p:nvPr/>
            </p:nvSpPr>
            <p:spPr>
              <a:xfrm>
                <a:off x="6423475" y="2037322"/>
                <a:ext cx="946333" cy="528698"/>
              </a:xfrm>
              <a:custGeom>
                <a:avLst/>
                <a:gdLst>
                  <a:gd name="connsiteX0" fmla="*/ 264349 w 946333"/>
                  <a:gd name="connsiteY0" fmla="*/ 0 h 528698"/>
                  <a:gd name="connsiteX1" fmla="*/ 946333 w 946333"/>
                  <a:gd name="connsiteY1" fmla="*/ 0 h 528698"/>
                  <a:gd name="connsiteX2" fmla="*/ 946333 w 946333"/>
                  <a:gd name="connsiteY2" fmla="*/ 528698 h 528698"/>
                  <a:gd name="connsiteX3" fmla="*/ 264349 w 946333"/>
                  <a:gd name="connsiteY3" fmla="*/ 528698 h 528698"/>
                  <a:gd name="connsiteX4" fmla="*/ 0 w 946333"/>
                  <a:gd name="connsiteY4" fmla="*/ 264349 h 528698"/>
                  <a:gd name="connsiteX5" fmla="*/ 264349 w 946333"/>
                  <a:gd name="connsiteY5" fmla="*/ 0 h 528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6333" h="528698">
                    <a:moveTo>
                      <a:pt x="264349" y="0"/>
                    </a:moveTo>
                    <a:lnTo>
                      <a:pt x="946333" y="0"/>
                    </a:lnTo>
                    <a:lnTo>
                      <a:pt x="946333" y="528698"/>
                    </a:lnTo>
                    <a:lnTo>
                      <a:pt x="264349" y="528698"/>
                    </a:lnTo>
                    <a:cubicBezTo>
                      <a:pt x="118353" y="528698"/>
                      <a:pt x="0" y="410345"/>
                      <a:pt x="0" y="264349"/>
                    </a:cubicBezTo>
                    <a:cubicBezTo>
                      <a:pt x="0" y="118353"/>
                      <a:pt x="118353" y="0"/>
                      <a:pt x="264349" y="0"/>
                    </a:cubicBezTo>
                    <a:close/>
                  </a:path>
                </a:pathLst>
              </a:custGeom>
              <a:solidFill>
                <a:srgbClr val="FFB850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1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3" name="任意多边形 44">
                <a:extLst>
                  <a:ext uri="{FF2B5EF4-FFF2-40B4-BE49-F238E27FC236}">
                    <a16:creationId xmlns:a16="http://schemas.microsoft.com/office/drawing/2014/main" id="{912B7C21-B0AB-4815-8B00-60B45F775710}"/>
                  </a:ext>
                </a:extLst>
              </p:cNvPr>
              <p:cNvSpPr/>
              <p:nvPr/>
            </p:nvSpPr>
            <p:spPr>
              <a:xfrm>
                <a:off x="6423475" y="2025751"/>
                <a:ext cx="946333" cy="528698"/>
              </a:xfrm>
              <a:custGeom>
                <a:avLst/>
                <a:gdLst>
                  <a:gd name="connsiteX0" fmla="*/ 264349 w 946333"/>
                  <a:gd name="connsiteY0" fmla="*/ 0 h 528698"/>
                  <a:gd name="connsiteX1" fmla="*/ 946333 w 946333"/>
                  <a:gd name="connsiteY1" fmla="*/ 0 h 528698"/>
                  <a:gd name="connsiteX2" fmla="*/ 946333 w 946333"/>
                  <a:gd name="connsiteY2" fmla="*/ 528698 h 528698"/>
                  <a:gd name="connsiteX3" fmla="*/ 264349 w 946333"/>
                  <a:gd name="connsiteY3" fmla="*/ 528698 h 528698"/>
                  <a:gd name="connsiteX4" fmla="*/ 0 w 946333"/>
                  <a:gd name="connsiteY4" fmla="*/ 264349 h 528698"/>
                  <a:gd name="connsiteX5" fmla="*/ 264349 w 946333"/>
                  <a:gd name="connsiteY5" fmla="*/ 0 h 528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6333" h="528698">
                    <a:moveTo>
                      <a:pt x="264349" y="0"/>
                    </a:moveTo>
                    <a:lnTo>
                      <a:pt x="946333" y="0"/>
                    </a:lnTo>
                    <a:lnTo>
                      <a:pt x="946333" y="528698"/>
                    </a:lnTo>
                    <a:lnTo>
                      <a:pt x="264349" y="528698"/>
                    </a:lnTo>
                    <a:cubicBezTo>
                      <a:pt x="118353" y="528698"/>
                      <a:pt x="0" y="410345"/>
                      <a:pt x="0" y="264349"/>
                    </a:cubicBezTo>
                    <a:cubicBezTo>
                      <a:pt x="0" y="118353"/>
                      <a:pt x="118353" y="0"/>
                      <a:pt x="264349" y="0"/>
                    </a:cubicBezTo>
                    <a:close/>
                  </a:path>
                </a:pathLst>
              </a:custGeom>
              <a:solidFill>
                <a:srgbClr val="FFB850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1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6" name="TextBox 1">
              <a:extLst>
                <a:ext uri="{FF2B5EF4-FFF2-40B4-BE49-F238E27FC236}">
                  <a16:creationId xmlns:a16="http://schemas.microsoft.com/office/drawing/2014/main" id="{8ED04678-3C26-45FC-82CC-9116475DBFD0}"/>
                </a:ext>
              </a:extLst>
            </p:cNvPr>
            <p:cNvSpPr txBox="1"/>
            <p:nvPr/>
          </p:nvSpPr>
          <p:spPr>
            <a:xfrm>
              <a:off x="6406467" y="2349349"/>
              <a:ext cx="205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步骤</a:t>
              </a:r>
              <a:r>
                <a:rPr lang="en-US" altLang="zh-CN" sz="16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endParaRPr lang="zh-CN" altLang="en-US" sz="16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6FA8E0E-EB1D-4AEE-8BDD-341BC9D033AD}"/>
                </a:ext>
              </a:extLst>
            </p:cNvPr>
            <p:cNvSpPr/>
            <p:nvPr/>
          </p:nvSpPr>
          <p:spPr>
            <a:xfrm>
              <a:off x="7235249" y="2354389"/>
              <a:ext cx="877163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121893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dirty="0">
                  <a:solidFill>
                    <a:srgbClr val="FFB85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找符咒</a:t>
              </a:r>
              <a:endParaRPr lang="en-US" altLang="zh-CN" sz="1800" b="1" dirty="0">
                <a:solidFill>
                  <a:srgbClr val="FFB8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843CE01-7CC0-487F-A05E-C04840CA090A}"/>
              </a:ext>
            </a:extLst>
          </p:cNvPr>
          <p:cNvGrpSpPr/>
          <p:nvPr/>
        </p:nvGrpSpPr>
        <p:grpSpPr>
          <a:xfrm>
            <a:off x="4698189" y="2465799"/>
            <a:ext cx="3019693" cy="529310"/>
            <a:chOff x="6207075" y="2995110"/>
            <a:chExt cx="3019693" cy="529310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A1EEE10-5C5A-4609-8342-ABB1D58F794D}"/>
                </a:ext>
              </a:extLst>
            </p:cNvPr>
            <p:cNvGrpSpPr/>
            <p:nvPr/>
          </p:nvGrpSpPr>
          <p:grpSpPr>
            <a:xfrm>
              <a:off x="6207075" y="2995110"/>
              <a:ext cx="3019693" cy="529310"/>
              <a:chOff x="6095999" y="2039788"/>
              <a:chExt cx="3246121" cy="705910"/>
            </a:xfrm>
          </p:grpSpPr>
          <p:sp>
            <p:nvSpPr>
              <p:cNvPr id="33" name="任意多边形 130">
                <a:extLst>
                  <a:ext uri="{FF2B5EF4-FFF2-40B4-BE49-F238E27FC236}">
                    <a16:creationId xmlns:a16="http://schemas.microsoft.com/office/drawing/2014/main" id="{22C6DF49-F5E3-47EB-A2F9-B1BE417E0DFB}"/>
                  </a:ext>
                </a:extLst>
              </p:cNvPr>
              <p:cNvSpPr/>
              <p:nvPr/>
            </p:nvSpPr>
            <p:spPr>
              <a:xfrm>
                <a:off x="6096000" y="2039788"/>
                <a:ext cx="3246120" cy="705910"/>
              </a:xfrm>
              <a:custGeom>
                <a:avLst/>
                <a:gdLst>
                  <a:gd name="connsiteX0" fmla="*/ 368297 w 3246120"/>
                  <a:gd name="connsiteY0" fmla="*/ 88606 h 705910"/>
                  <a:gd name="connsiteX1" fmla="*/ 103948 w 3246120"/>
                  <a:gd name="connsiteY1" fmla="*/ 352955 h 705910"/>
                  <a:gd name="connsiteX2" fmla="*/ 368297 w 3246120"/>
                  <a:gd name="connsiteY2" fmla="*/ 617304 h 705910"/>
                  <a:gd name="connsiteX3" fmla="*/ 2887968 w 3246120"/>
                  <a:gd name="connsiteY3" fmla="*/ 617304 h 705910"/>
                  <a:gd name="connsiteX4" fmla="*/ 3152317 w 3246120"/>
                  <a:gd name="connsiteY4" fmla="*/ 352955 h 705910"/>
                  <a:gd name="connsiteX5" fmla="*/ 2887968 w 3246120"/>
                  <a:gd name="connsiteY5" fmla="*/ 88606 h 705910"/>
                  <a:gd name="connsiteX6" fmla="*/ 352955 w 3246120"/>
                  <a:gd name="connsiteY6" fmla="*/ 0 h 705910"/>
                  <a:gd name="connsiteX7" fmla="*/ 2893165 w 3246120"/>
                  <a:gd name="connsiteY7" fmla="*/ 0 h 705910"/>
                  <a:gd name="connsiteX8" fmla="*/ 3246120 w 3246120"/>
                  <a:gd name="connsiteY8" fmla="*/ 352955 h 705910"/>
                  <a:gd name="connsiteX9" fmla="*/ 2893165 w 3246120"/>
                  <a:gd name="connsiteY9" fmla="*/ 705910 h 705910"/>
                  <a:gd name="connsiteX10" fmla="*/ 352955 w 3246120"/>
                  <a:gd name="connsiteY10" fmla="*/ 705910 h 705910"/>
                  <a:gd name="connsiteX11" fmla="*/ 0 w 3246120"/>
                  <a:gd name="connsiteY11" fmla="*/ 352955 h 705910"/>
                  <a:gd name="connsiteX12" fmla="*/ 352955 w 3246120"/>
                  <a:gd name="connsiteY12" fmla="*/ 0 h 70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46120" h="705910">
                    <a:moveTo>
                      <a:pt x="368297" y="88606"/>
                    </a:moveTo>
                    <a:cubicBezTo>
                      <a:pt x="222301" y="88606"/>
                      <a:pt x="103948" y="206959"/>
                      <a:pt x="103948" y="352955"/>
                    </a:cubicBezTo>
                    <a:cubicBezTo>
                      <a:pt x="103948" y="498951"/>
                      <a:pt x="222301" y="617304"/>
                      <a:pt x="368297" y="617304"/>
                    </a:cubicBezTo>
                    <a:lnTo>
                      <a:pt x="2887968" y="617304"/>
                    </a:lnTo>
                    <a:cubicBezTo>
                      <a:pt x="3033964" y="617304"/>
                      <a:pt x="3152317" y="498951"/>
                      <a:pt x="3152317" y="352955"/>
                    </a:cubicBezTo>
                    <a:cubicBezTo>
                      <a:pt x="3152317" y="206959"/>
                      <a:pt x="3033964" y="88606"/>
                      <a:pt x="2887968" y="88606"/>
                    </a:cubicBezTo>
                    <a:close/>
                    <a:moveTo>
                      <a:pt x="352955" y="0"/>
                    </a:moveTo>
                    <a:lnTo>
                      <a:pt x="2893165" y="0"/>
                    </a:lnTo>
                    <a:cubicBezTo>
                      <a:pt x="3088097" y="0"/>
                      <a:pt x="3246120" y="158023"/>
                      <a:pt x="3246120" y="352955"/>
                    </a:cubicBezTo>
                    <a:cubicBezTo>
                      <a:pt x="3246120" y="547887"/>
                      <a:pt x="3088097" y="705910"/>
                      <a:pt x="2893165" y="705910"/>
                    </a:cubicBezTo>
                    <a:lnTo>
                      <a:pt x="352955" y="705910"/>
                    </a:lnTo>
                    <a:cubicBezTo>
                      <a:pt x="158023" y="705910"/>
                      <a:pt x="0" y="547887"/>
                      <a:pt x="0" y="352955"/>
                    </a:cubicBezTo>
                    <a:cubicBezTo>
                      <a:pt x="0" y="158023"/>
                      <a:pt x="158023" y="0"/>
                      <a:pt x="352955" y="0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016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1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34" name="圆角矩形 131">
                <a:extLst>
                  <a:ext uri="{FF2B5EF4-FFF2-40B4-BE49-F238E27FC236}">
                    <a16:creationId xmlns:a16="http://schemas.microsoft.com/office/drawing/2014/main" id="{924588DC-AEAE-4273-9781-6668D567DF96}"/>
                  </a:ext>
                </a:extLst>
              </p:cNvPr>
              <p:cNvSpPr/>
              <p:nvPr/>
            </p:nvSpPr>
            <p:spPr>
              <a:xfrm>
                <a:off x="6194875" y="2128394"/>
                <a:ext cx="3048369" cy="528698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 algn="ctr">
                <a:gradFill flip="none" rotWithShape="1">
                  <a:gsLst>
                    <a:gs pos="0">
                      <a:sysClr val="window" lastClr="FFFFFF">
                        <a:lumMod val="7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1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35" name="圆角矩形 132">
                <a:extLst>
                  <a:ext uri="{FF2B5EF4-FFF2-40B4-BE49-F238E27FC236}">
                    <a16:creationId xmlns:a16="http://schemas.microsoft.com/office/drawing/2014/main" id="{B114F190-52F0-4C7D-BDAF-19C328818487}"/>
                  </a:ext>
                </a:extLst>
              </p:cNvPr>
              <p:cNvSpPr/>
              <p:nvPr/>
            </p:nvSpPr>
            <p:spPr>
              <a:xfrm>
                <a:off x="6095999" y="2039788"/>
                <a:ext cx="3246120" cy="705910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 algn="ctr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1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29" name="任意多边形 55">
              <a:extLst>
                <a:ext uri="{FF2B5EF4-FFF2-40B4-BE49-F238E27FC236}">
                  <a16:creationId xmlns:a16="http://schemas.microsoft.com/office/drawing/2014/main" id="{605AA9C3-4413-459E-BDB1-71B2DB8005D6}"/>
                </a:ext>
              </a:extLst>
            </p:cNvPr>
            <p:cNvSpPr/>
            <p:nvPr/>
          </p:nvSpPr>
          <p:spPr>
            <a:xfrm>
              <a:off x="6281242" y="3051830"/>
              <a:ext cx="880323" cy="396432"/>
            </a:xfrm>
            <a:custGeom>
              <a:avLst/>
              <a:gdLst>
                <a:gd name="connsiteX0" fmla="*/ 264349 w 1760619"/>
                <a:gd name="connsiteY0" fmla="*/ 0 h 528698"/>
                <a:gd name="connsiteX1" fmla="*/ 1760619 w 1760619"/>
                <a:gd name="connsiteY1" fmla="*/ 0 h 528698"/>
                <a:gd name="connsiteX2" fmla="*/ 1760619 w 1760619"/>
                <a:gd name="connsiteY2" fmla="*/ 528698 h 528698"/>
                <a:gd name="connsiteX3" fmla="*/ 264349 w 1760619"/>
                <a:gd name="connsiteY3" fmla="*/ 528698 h 528698"/>
                <a:gd name="connsiteX4" fmla="*/ 0 w 1760619"/>
                <a:gd name="connsiteY4" fmla="*/ 264349 h 528698"/>
                <a:gd name="connsiteX5" fmla="*/ 264349 w 1760619"/>
                <a:gd name="connsiteY5" fmla="*/ 0 h 52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0619" h="528698">
                  <a:moveTo>
                    <a:pt x="264349" y="0"/>
                  </a:moveTo>
                  <a:lnTo>
                    <a:pt x="1760619" y="0"/>
                  </a:lnTo>
                  <a:lnTo>
                    <a:pt x="1760619" y="528698"/>
                  </a:lnTo>
                  <a:lnTo>
                    <a:pt x="264349" y="528698"/>
                  </a:lnTo>
                  <a:cubicBezTo>
                    <a:pt x="118353" y="528698"/>
                    <a:pt x="0" y="410345"/>
                    <a:pt x="0" y="264349"/>
                  </a:cubicBezTo>
                  <a:cubicBezTo>
                    <a:pt x="0" y="118353"/>
                    <a:pt x="118353" y="0"/>
                    <a:pt x="264349" y="0"/>
                  </a:cubicBezTo>
                  <a:close/>
                </a:path>
              </a:pathLst>
            </a:custGeom>
            <a:solidFill>
              <a:srgbClr val="01ACBE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0" name="TextBox 141">
              <a:extLst>
                <a:ext uri="{FF2B5EF4-FFF2-40B4-BE49-F238E27FC236}">
                  <a16:creationId xmlns:a16="http://schemas.microsoft.com/office/drawing/2014/main" id="{35CB0314-768B-4525-AB99-D5E1D0311365}"/>
                </a:ext>
              </a:extLst>
            </p:cNvPr>
            <p:cNvSpPr txBox="1"/>
            <p:nvPr/>
          </p:nvSpPr>
          <p:spPr>
            <a:xfrm>
              <a:off x="6395975" y="3090940"/>
              <a:ext cx="205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步骤</a:t>
              </a:r>
              <a:r>
                <a:rPr lang="en-US" altLang="zh-CN" sz="16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endParaRPr lang="zh-CN" altLang="en-US" sz="16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7074D53-DF9A-447B-91E4-AA25EC16AF8F}"/>
                </a:ext>
              </a:extLst>
            </p:cNvPr>
            <p:cNvSpPr/>
            <p:nvPr/>
          </p:nvSpPr>
          <p:spPr>
            <a:xfrm>
              <a:off x="7222634" y="2995719"/>
              <a:ext cx="1095172" cy="468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914400">
                <a:lnSpc>
                  <a:spcPct val="150000"/>
                </a:lnSpc>
                <a:defRPr/>
              </a:pPr>
              <a:r>
                <a:rPr lang="zh-CN" altLang="en-US" sz="1800" b="1" dirty="0">
                  <a:solidFill>
                    <a:srgbClr val="01ACBE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召唤精灵</a:t>
              </a:r>
              <a:endParaRPr lang="en-US" altLang="zh-CN" sz="1800" b="1" dirty="0">
                <a:solidFill>
                  <a:srgbClr val="01ACB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0278FF4-D7BB-4D2F-9969-257111E89968}"/>
              </a:ext>
            </a:extLst>
          </p:cNvPr>
          <p:cNvGrpSpPr/>
          <p:nvPr/>
        </p:nvGrpSpPr>
        <p:grpSpPr>
          <a:xfrm>
            <a:off x="6367191" y="3231605"/>
            <a:ext cx="3019693" cy="529310"/>
            <a:chOff x="6207075" y="3740133"/>
            <a:chExt cx="3019693" cy="529310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87AC5CA5-AFCC-4688-89E3-EC82BD70D42A}"/>
                </a:ext>
              </a:extLst>
            </p:cNvPr>
            <p:cNvGrpSpPr/>
            <p:nvPr/>
          </p:nvGrpSpPr>
          <p:grpSpPr>
            <a:xfrm>
              <a:off x="6207075" y="3740133"/>
              <a:ext cx="3019693" cy="529310"/>
              <a:chOff x="6095999" y="2039788"/>
              <a:chExt cx="3246121" cy="705910"/>
            </a:xfrm>
          </p:grpSpPr>
          <p:sp>
            <p:nvSpPr>
              <p:cNvPr id="42" name="任意多边形 134">
                <a:extLst>
                  <a:ext uri="{FF2B5EF4-FFF2-40B4-BE49-F238E27FC236}">
                    <a16:creationId xmlns:a16="http://schemas.microsoft.com/office/drawing/2014/main" id="{AD136439-D859-4ADF-B44E-4ACE39BFCEBD}"/>
                  </a:ext>
                </a:extLst>
              </p:cNvPr>
              <p:cNvSpPr/>
              <p:nvPr/>
            </p:nvSpPr>
            <p:spPr>
              <a:xfrm>
                <a:off x="6096000" y="2039788"/>
                <a:ext cx="3246120" cy="705910"/>
              </a:xfrm>
              <a:custGeom>
                <a:avLst/>
                <a:gdLst>
                  <a:gd name="connsiteX0" fmla="*/ 368297 w 3246120"/>
                  <a:gd name="connsiteY0" fmla="*/ 88606 h 705910"/>
                  <a:gd name="connsiteX1" fmla="*/ 103948 w 3246120"/>
                  <a:gd name="connsiteY1" fmla="*/ 352955 h 705910"/>
                  <a:gd name="connsiteX2" fmla="*/ 368297 w 3246120"/>
                  <a:gd name="connsiteY2" fmla="*/ 617304 h 705910"/>
                  <a:gd name="connsiteX3" fmla="*/ 2887968 w 3246120"/>
                  <a:gd name="connsiteY3" fmla="*/ 617304 h 705910"/>
                  <a:gd name="connsiteX4" fmla="*/ 3152317 w 3246120"/>
                  <a:gd name="connsiteY4" fmla="*/ 352955 h 705910"/>
                  <a:gd name="connsiteX5" fmla="*/ 2887968 w 3246120"/>
                  <a:gd name="connsiteY5" fmla="*/ 88606 h 705910"/>
                  <a:gd name="connsiteX6" fmla="*/ 352955 w 3246120"/>
                  <a:gd name="connsiteY6" fmla="*/ 0 h 705910"/>
                  <a:gd name="connsiteX7" fmla="*/ 2893165 w 3246120"/>
                  <a:gd name="connsiteY7" fmla="*/ 0 h 705910"/>
                  <a:gd name="connsiteX8" fmla="*/ 3246120 w 3246120"/>
                  <a:gd name="connsiteY8" fmla="*/ 352955 h 705910"/>
                  <a:gd name="connsiteX9" fmla="*/ 2893165 w 3246120"/>
                  <a:gd name="connsiteY9" fmla="*/ 705910 h 705910"/>
                  <a:gd name="connsiteX10" fmla="*/ 352955 w 3246120"/>
                  <a:gd name="connsiteY10" fmla="*/ 705910 h 705910"/>
                  <a:gd name="connsiteX11" fmla="*/ 0 w 3246120"/>
                  <a:gd name="connsiteY11" fmla="*/ 352955 h 705910"/>
                  <a:gd name="connsiteX12" fmla="*/ 352955 w 3246120"/>
                  <a:gd name="connsiteY12" fmla="*/ 0 h 70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46120" h="705910">
                    <a:moveTo>
                      <a:pt x="368297" y="88606"/>
                    </a:moveTo>
                    <a:cubicBezTo>
                      <a:pt x="222301" y="88606"/>
                      <a:pt x="103948" y="206959"/>
                      <a:pt x="103948" y="352955"/>
                    </a:cubicBezTo>
                    <a:cubicBezTo>
                      <a:pt x="103948" y="498951"/>
                      <a:pt x="222301" y="617304"/>
                      <a:pt x="368297" y="617304"/>
                    </a:cubicBezTo>
                    <a:lnTo>
                      <a:pt x="2887968" y="617304"/>
                    </a:lnTo>
                    <a:cubicBezTo>
                      <a:pt x="3033964" y="617304"/>
                      <a:pt x="3152317" y="498951"/>
                      <a:pt x="3152317" y="352955"/>
                    </a:cubicBezTo>
                    <a:cubicBezTo>
                      <a:pt x="3152317" y="206959"/>
                      <a:pt x="3033964" y="88606"/>
                      <a:pt x="2887968" y="88606"/>
                    </a:cubicBezTo>
                    <a:close/>
                    <a:moveTo>
                      <a:pt x="352955" y="0"/>
                    </a:moveTo>
                    <a:lnTo>
                      <a:pt x="2893165" y="0"/>
                    </a:lnTo>
                    <a:cubicBezTo>
                      <a:pt x="3088097" y="0"/>
                      <a:pt x="3246120" y="158023"/>
                      <a:pt x="3246120" y="352955"/>
                    </a:cubicBezTo>
                    <a:cubicBezTo>
                      <a:pt x="3246120" y="547887"/>
                      <a:pt x="3088097" y="705910"/>
                      <a:pt x="2893165" y="705910"/>
                    </a:cubicBezTo>
                    <a:lnTo>
                      <a:pt x="352955" y="705910"/>
                    </a:lnTo>
                    <a:cubicBezTo>
                      <a:pt x="158023" y="705910"/>
                      <a:pt x="0" y="547887"/>
                      <a:pt x="0" y="352955"/>
                    </a:cubicBezTo>
                    <a:cubicBezTo>
                      <a:pt x="0" y="158023"/>
                      <a:pt x="158023" y="0"/>
                      <a:pt x="352955" y="0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016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1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43" name="圆角矩形 135">
                <a:extLst>
                  <a:ext uri="{FF2B5EF4-FFF2-40B4-BE49-F238E27FC236}">
                    <a16:creationId xmlns:a16="http://schemas.microsoft.com/office/drawing/2014/main" id="{5A5424A5-CB51-4738-8F60-65BED83DA081}"/>
                  </a:ext>
                </a:extLst>
              </p:cNvPr>
              <p:cNvSpPr/>
              <p:nvPr/>
            </p:nvSpPr>
            <p:spPr>
              <a:xfrm>
                <a:off x="6194875" y="2128394"/>
                <a:ext cx="3048369" cy="528698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 algn="ctr">
                <a:gradFill flip="none" rotWithShape="1">
                  <a:gsLst>
                    <a:gs pos="0">
                      <a:sysClr val="window" lastClr="FFFFFF">
                        <a:lumMod val="7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1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44" name="圆角矩形 136">
                <a:extLst>
                  <a:ext uri="{FF2B5EF4-FFF2-40B4-BE49-F238E27FC236}">
                    <a16:creationId xmlns:a16="http://schemas.microsoft.com/office/drawing/2014/main" id="{A34958E4-9CBA-4292-9D9A-C72FDAA6A57E}"/>
                  </a:ext>
                </a:extLst>
              </p:cNvPr>
              <p:cNvSpPr/>
              <p:nvPr/>
            </p:nvSpPr>
            <p:spPr>
              <a:xfrm>
                <a:off x="6095999" y="2039788"/>
                <a:ext cx="3246120" cy="705910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 algn="ctr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1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38" name="任意多边形 65">
              <a:extLst>
                <a:ext uri="{FF2B5EF4-FFF2-40B4-BE49-F238E27FC236}">
                  <a16:creationId xmlns:a16="http://schemas.microsoft.com/office/drawing/2014/main" id="{ECDBD8B0-99BF-4CEE-B49D-FB27DD14FD8C}"/>
                </a:ext>
              </a:extLst>
            </p:cNvPr>
            <p:cNvSpPr/>
            <p:nvPr/>
          </p:nvSpPr>
          <p:spPr>
            <a:xfrm>
              <a:off x="6296795" y="3786860"/>
              <a:ext cx="880324" cy="396432"/>
            </a:xfrm>
            <a:custGeom>
              <a:avLst/>
              <a:gdLst>
                <a:gd name="connsiteX0" fmla="*/ 264349 w 1524184"/>
                <a:gd name="connsiteY0" fmla="*/ 0 h 528698"/>
                <a:gd name="connsiteX1" fmla="*/ 1524184 w 1524184"/>
                <a:gd name="connsiteY1" fmla="*/ 0 h 528698"/>
                <a:gd name="connsiteX2" fmla="*/ 1524184 w 1524184"/>
                <a:gd name="connsiteY2" fmla="*/ 528698 h 528698"/>
                <a:gd name="connsiteX3" fmla="*/ 264349 w 1524184"/>
                <a:gd name="connsiteY3" fmla="*/ 528698 h 528698"/>
                <a:gd name="connsiteX4" fmla="*/ 0 w 1524184"/>
                <a:gd name="connsiteY4" fmla="*/ 264349 h 528698"/>
                <a:gd name="connsiteX5" fmla="*/ 264349 w 1524184"/>
                <a:gd name="connsiteY5" fmla="*/ 0 h 52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184" h="528698">
                  <a:moveTo>
                    <a:pt x="264349" y="0"/>
                  </a:moveTo>
                  <a:lnTo>
                    <a:pt x="1524184" y="0"/>
                  </a:lnTo>
                  <a:lnTo>
                    <a:pt x="1524184" y="528698"/>
                  </a:lnTo>
                  <a:lnTo>
                    <a:pt x="264349" y="528698"/>
                  </a:lnTo>
                  <a:cubicBezTo>
                    <a:pt x="118353" y="528698"/>
                    <a:pt x="0" y="410345"/>
                    <a:pt x="0" y="264349"/>
                  </a:cubicBezTo>
                  <a:cubicBezTo>
                    <a:pt x="0" y="118353"/>
                    <a:pt x="118353" y="0"/>
                    <a:pt x="264349" y="0"/>
                  </a:cubicBezTo>
                  <a:close/>
                </a:path>
              </a:pathLst>
            </a:custGeom>
            <a:solidFill>
              <a:srgbClr val="E8707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9" name="TextBox 142">
              <a:extLst>
                <a:ext uri="{FF2B5EF4-FFF2-40B4-BE49-F238E27FC236}">
                  <a16:creationId xmlns:a16="http://schemas.microsoft.com/office/drawing/2014/main" id="{D6145C23-B5F0-4568-B1B4-13E92E35FFF8}"/>
                </a:ext>
              </a:extLst>
            </p:cNvPr>
            <p:cNvSpPr txBox="1"/>
            <p:nvPr/>
          </p:nvSpPr>
          <p:spPr>
            <a:xfrm>
              <a:off x="6387073" y="3839479"/>
              <a:ext cx="205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步骤</a:t>
              </a:r>
              <a:r>
                <a:rPr lang="en-US" altLang="zh-CN" sz="16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3</a:t>
              </a:r>
              <a:endParaRPr lang="zh-CN" altLang="en-US" sz="16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4C390B8-261C-4B0C-8D17-08422EBC8923}"/>
                </a:ext>
              </a:extLst>
            </p:cNvPr>
            <p:cNvSpPr/>
            <p:nvPr/>
          </p:nvSpPr>
          <p:spPr>
            <a:xfrm>
              <a:off x="7265138" y="3744096"/>
              <a:ext cx="1550424" cy="468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800" b="1" dirty="0">
                  <a:solidFill>
                    <a:srgbClr val="E8707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指挥精灵干活</a:t>
              </a:r>
              <a:endParaRPr lang="en-US" altLang="zh-CN" sz="1800" b="1" dirty="0">
                <a:solidFill>
                  <a:srgbClr val="E8707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89A5DE7A-8052-4426-839B-A7E255F62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131" y="4959294"/>
            <a:ext cx="3124471" cy="335309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27213D8-0EF9-4B02-8B7A-E939E86CDDA5}"/>
              </a:ext>
            </a:extLst>
          </p:cNvPr>
          <p:cNvSpPr txBox="1"/>
          <p:nvPr/>
        </p:nvSpPr>
        <p:spPr>
          <a:xfrm>
            <a:off x="3960592" y="4986826"/>
            <a:ext cx="22350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Random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r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Random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();</a:t>
            </a:r>
            <a:endParaRPr lang="zh-CN" altLang="zh-CN" sz="1200" dirty="0">
              <a:latin typeface="Consolas" panose="020B0609020204030204" pitchFamily="49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4799678-B85E-4BE4-914E-AFF72EB8F609}"/>
              </a:ext>
            </a:extLst>
          </p:cNvPr>
          <p:cNvSpPr txBox="1"/>
          <p:nvPr/>
        </p:nvSpPr>
        <p:spPr>
          <a:xfrm>
            <a:off x="3931131" y="5396749"/>
            <a:ext cx="37390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num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r.nextInt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DC4A100-72DF-4582-9C80-07358627B0FD}"/>
              </a:ext>
            </a:extLst>
          </p:cNvPr>
          <p:cNvSpPr txBox="1"/>
          <p:nvPr/>
        </p:nvSpPr>
        <p:spPr>
          <a:xfrm>
            <a:off x="5662810" y="5396749"/>
            <a:ext cx="2896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</a:t>
            </a:r>
            <a:endParaRPr lang="zh-CN" altLang="en-US" sz="12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2D6B1A77-9D0A-4282-BE16-5CC4B889E0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CDE374E-5C39-4F15-9BFD-C7531C13B68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335" y="5396749"/>
            <a:ext cx="1143555" cy="114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4C65B0FB-2226-4D2E-8C39-513164528036}"/>
              </a:ext>
            </a:extLst>
          </p:cNvPr>
          <p:cNvSpPr/>
          <p:nvPr/>
        </p:nvSpPr>
        <p:spPr>
          <a:xfrm>
            <a:off x="8540392" y="4688225"/>
            <a:ext cx="2174956" cy="618107"/>
          </a:xfrm>
          <a:prstGeom prst="wedgeRoundRectCallout">
            <a:avLst>
              <a:gd name="adj1" fmla="val 39169"/>
              <a:gd name="adj2" fmla="val 87182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以内的</a:t>
            </a:r>
          </a:p>
        </p:txBody>
      </p:sp>
      <p:sp>
        <p:nvSpPr>
          <p:cNvPr id="48" name="对话气泡: 圆角矩形 47">
            <a:extLst>
              <a:ext uri="{FF2B5EF4-FFF2-40B4-BE49-F238E27FC236}">
                <a16:creationId xmlns:a16="http://schemas.microsoft.com/office/drawing/2014/main" id="{2E05235F-A8C8-4230-94AA-33DF155AA8CF}"/>
              </a:ext>
            </a:extLst>
          </p:cNvPr>
          <p:cNvSpPr/>
          <p:nvPr/>
        </p:nvSpPr>
        <p:spPr>
          <a:xfrm>
            <a:off x="8540392" y="4688378"/>
            <a:ext cx="2174956" cy="618107"/>
          </a:xfrm>
          <a:prstGeom prst="wedgeRoundRectCallout">
            <a:avLst>
              <a:gd name="adj1" fmla="val 39169"/>
              <a:gd name="adj2" fmla="val 87182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以内的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983417E1-0172-4BA2-920B-24AE8B1B4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20873" y="5408129"/>
            <a:ext cx="340313" cy="276999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33F6EE88-868B-49A3-866E-1BCBBDE97C1F}"/>
              </a:ext>
            </a:extLst>
          </p:cNvPr>
          <p:cNvSpPr txBox="1"/>
          <p:nvPr/>
        </p:nvSpPr>
        <p:spPr>
          <a:xfrm>
            <a:off x="5662810" y="5377351"/>
            <a:ext cx="2896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</a:t>
            </a:r>
            <a:endParaRPr lang="zh-CN" altLang="en-US" sz="12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B363BB8F-A866-42DD-A360-E009062AB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813283" y="5190744"/>
            <a:ext cx="1210586" cy="1325880"/>
          </a:xfrm>
          <a:prstGeom prst="rect">
            <a:avLst/>
          </a:prstGeom>
        </p:spPr>
      </p:pic>
      <p:sp>
        <p:nvSpPr>
          <p:cNvPr id="51" name="思想气泡: 云 50">
            <a:extLst>
              <a:ext uri="{FF2B5EF4-FFF2-40B4-BE49-F238E27FC236}">
                <a16:creationId xmlns:a16="http://schemas.microsoft.com/office/drawing/2014/main" id="{DF1EC312-EDAE-4DD9-971A-A2A6E7648BFB}"/>
              </a:ext>
            </a:extLst>
          </p:cNvPr>
          <p:cNvSpPr/>
          <p:nvPr/>
        </p:nvSpPr>
        <p:spPr>
          <a:xfrm>
            <a:off x="2848121" y="3612779"/>
            <a:ext cx="3427092" cy="1707651"/>
          </a:xfrm>
          <a:prstGeom prst="cloudCallout">
            <a:avLst>
              <a:gd name="adj1" fmla="val -48385"/>
              <a:gd name="adj2" fmla="val 3626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好像都是从</a:t>
            </a:r>
            <a:r>
              <a:rPr lang="en-US" altLang="zh-CN" dirty="0"/>
              <a:t>0</a:t>
            </a:r>
            <a:r>
              <a:rPr lang="zh-CN" altLang="en-US" dirty="0"/>
              <a:t>开始的</a:t>
            </a:r>
            <a:r>
              <a:rPr lang="en-US" altLang="zh-CN" dirty="0"/>
              <a:t>,  </a:t>
            </a:r>
            <a:r>
              <a:rPr lang="zh-CN" altLang="en-US" dirty="0"/>
              <a:t>我想要</a:t>
            </a:r>
            <a:r>
              <a:rPr lang="en-US" altLang="zh-CN" dirty="0"/>
              <a:t> 1-100</a:t>
            </a:r>
            <a:r>
              <a:rPr lang="zh-CN" altLang="en-US" dirty="0"/>
              <a:t>之间呢</a:t>
            </a:r>
          </a:p>
        </p:txBody>
      </p:sp>
    </p:spTree>
    <p:extLst>
      <p:ext uri="{BB962C8B-B14F-4D97-AF65-F5344CB8AC3E}">
        <p14:creationId xmlns:p14="http://schemas.microsoft.com/office/powerpoint/2010/main" val="370132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0" grpId="0"/>
      <p:bldP spid="45" grpId="0"/>
      <p:bldP spid="46" grpId="0"/>
      <p:bldP spid="47" grpId="0"/>
      <p:bldP spid="47" grpId="1"/>
      <p:bldP spid="10" grpId="0" animBg="1"/>
      <p:bldP spid="48" grpId="0" animBg="1"/>
      <p:bldP spid="49" grpId="0"/>
      <p:bldP spid="5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0" name="文本占位符 3">
            <a:extLst>
              <a:ext uri="{FF2B5EF4-FFF2-40B4-BE49-F238E27FC236}">
                <a16:creationId xmlns:a16="http://schemas.microsoft.com/office/drawing/2014/main" id="{57B70709-3842-4151-86BD-E249E98D2F55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Consolas" panose="020B0609020204030204" pitchFamily="49" charset="0"/>
              </a:rPr>
              <a:t>Random </a:t>
            </a:r>
            <a:r>
              <a:rPr kumimoji="1" lang="zh-CN" altLang="en-US" dirty="0">
                <a:latin typeface="Consolas" panose="020B0609020204030204" pitchFamily="49" charset="0"/>
              </a:rPr>
              <a:t>使用步骤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FA5BFCA-841A-4167-8DDA-4AA78EAAEA68}"/>
              </a:ext>
            </a:extLst>
          </p:cNvPr>
          <p:cNvSpPr txBox="1"/>
          <p:nvPr/>
        </p:nvSpPr>
        <p:spPr>
          <a:xfrm>
            <a:off x="2258142" y="2606041"/>
            <a:ext cx="7223759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</a:t>
            </a:r>
            <a:r>
              <a:rPr lang="zh-CN" altLang="zh-CN" sz="2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num</a:t>
            </a:r>
            <a:r>
              <a:rPr lang="zh-CN" altLang="zh-CN" sz="2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28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28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r.nextInt</a:t>
            </a:r>
            <a:r>
              <a:rPr lang="zh-CN" altLang="zh-CN" sz="2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en-US" altLang="zh-CN" sz="2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100 </a:t>
            </a:r>
            <a:r>
              <a:rPr lang="zh-CN" altLang="zh-CN" sz="2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</a:t>
            </a:r>
            <a:r>
              <a:rPr lang="en-US" altLang="zh-CN" sz="2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+ 1</a:t>
            </a:r>
            <a:r>
              <a:rPr lang="zh-CN" altLang="zh-CN" sz="28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</a:t>
            </a:r>
          </a:p>
        </p:txBody>
      </p:sp>
      <p:sp>
        <p:nvSpPr>
          <p:cNvPr id="52" name="TextBox 4">
            <a:extLst>
              <a:ext uri="{FF2B5EF4-FFF2-40B4-BE49-F238E27FC236}">
                <a16:creationId xmlns:a16="http://schemas.microsoft.com/office/drawing/2014/main" id="{4076CD0F-CB09-4AFB-92F2-5F6DBDCAF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0034" y="1921522"/>
            <a:ext cx="1746567" cy="4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 ① 步</a:t>
            </a:r>
          </a:p>
        </p:txBody>
      </p:sp>
      <p:sp>
        <p:nvSpPr>
          <p:cNvPr id="53" name="TextBox 4">
            <a:extLst>
              <a:ext uri="{FF2B5EF4-FFF2-40B4-BE49-F238E27FC236}">
                <a16:creationId xmlns:a16="http://schemas.microsoft.com/office/drawing/2014/main" id="{7510762A-0D19-4C4A-B325-26EDF8ECD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236" y="3419877"/>
            <a:ext cx="2181225" cy="4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B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 ② 步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BAD93E7-2AC3-4EC3-B192-9656581F9484}"/>
              </a:ext>
            </a:extLst>
          </p:cNvPr>
          <p:cNvSpPr/>
          <p:nvPr/>
        </p:nvSpPr>
        <p:spPr>
          <a:xfrm>
            <a:off x="4175760" y="2466330"/>
            <a:ext cx="3342640" cy="825509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TextBox 4">
            <a:extLst>
              <a:ext uri="{FF2B5EF4-FFF2-40B4-BE49-F238E27FC236}">
                <a16:creationId xmlns:a16="http://schemas.microsoft.com/office/drawing/2014/main" id="{AE8DEADF-153E-4B7E-8A05-A0BE610C9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3237" y="3442018"/>
            <a:ext cx="3067685" cy="254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 ~ 99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99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A6D53107-5C44-45EB-85BF-98C6BA03ACCA}"/>
              </a:ext>
            </a:extLst>
          </p:cNvPr>
          <p:cNvSpPr/>
          <p:nvPr/>
        </p:nvSpPr>
        <p:spPr>
          <a:xfrm>
            <a:off x="7559040" y="2466330"/>
            <a:ext cx="1087120" cy="82550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A4C0AAC6-6727-46CA-A5EA-60F716AD6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034" y="3918931"/>
            <a:ext cx="3391194" cy="731583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98BB2BB0-E716-4B1A-BD71-B98E79024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822" y="3927886"/>
            <a:ext cx="960203" cy="784928"/>
          </a:xfrm>
          <a:prstGeom prst="rect">
            <a:avLst/>
          </a:prstGeom>
        </p:spPr>
      </p:pic>
      <p:pic>
        <p:nvPicPr>
          <p:cNvPr id="1024" name="图片 1023">
            <a:extLst>
              <a:ext uri="{FF2B5EF4-FFF2-40B4-BE49-F238E27FC236}">
                <a16:creationId xmlns:a16="http://schemas.microsoft.com/office/drawing/2014/main" id="{448D84A9-7218-44D7-A7C5-3CECE14DB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081" y="5578797"/>
            <a:ext cx="3726503" cy="678239"/>
          </a:xfrm>
          <a:prstGeom prst="rect">
            <a:avLst/>
          </a:prstGeom>
        </p:spPr>
      </p:pic>
      <p:pic>
        <p:nvPicPr>
          <p:cNvPr id="1026" name="图片 1025">
            <a:extLst>
              <a:ext uri="{FF2B5EF4-FFF2-40B4-BE49-F238E27FC236}">
                <a16:creationId xmlns:a16="http://schemas.microsoft.com/office/drawing/2014/main" id="{D9B9FEC4-8BAB-426E-AAAE-0D7CF00E5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466" y="5533074"/>
            <a:ext cx="1013548" cy="769687"/>
          </a:xfrm>
          <a:prstGeom prst="rect">
            <a:avLst/>
          </a:prstGeom>
        </p:spPr>
      </p:pic>
      <p:sp>
        <p:nvSpPr>
          <p:cNvPr id="1027" name="矩形: 圆角 1026">
            <a:extLst>
              <a:ext uri="{FF2B5EF4-FFF2-40B4-BE49-F238E27FC236}">
                <a16:creationId xmlns:a16="http://schemas.microsoft.com/office/drawing/2014/main" id="{2DC1B939-84B5-4372-B10F-D424202DB44B}"/>
              </a:ext>
            </a:extLst>
          </p:cNvPr>
          <p:cNvSpPr/>
          <p:nvPr/>
        </p:nvSpPr>
        <p:spPr>
          <a:xfrm>
            <a:off x="2143760" y="2466329"/>
            <a:ext cx="1746567" cy="825509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Box 4">
            <a:extLst>
              <a:ext uri="{FF2B5EF4-FFF2-40B4-BE49-F238E27FC236}">
                <a16:creationId xmlns:a16="http://schemas.microsoft.com/office/drawing/2014/main" id="{FA59CDDE-44CD-4067-AD9D-3BF16C381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8142" y="3422707"/>
            <a:ext cx="1746567" cy="4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 ③ 步</a:t>
            </a:r>
          </a:p>
        </p:txBody>
      </p:sp>
    </p:spTree>
    <p:extLst>
      <p:ext uri="{BB962C8B-B14F-4D97-AF65-F5344CB8AC3E}">
        <p14:creationId xmlns:p14="http://schemas.microsoft.com/office/powerpoint/2010/main" val="45447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8" grpId="0" animBg="1"/>
      <p:bldP spid="55" grpId="0"/>
      <p:bldP spid="32" grpId="0" animBg="1"/>
      <p:bldP spid="1027" grpId="0" animBg="1"/>
      <p:bldP spid="7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F5C5422-AD5A-0AB5-14D6-16F0FB472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508188"/>
            <a:ext cx="5438775" cy="614055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30F65F3A-1080-91EB-17FB-B6B4C3494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" y="2274148"/>
            <a:ext cx="8813800" cy="227376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能够掌握 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 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switch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语句的使用 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并明确使用场景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能够掌握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循环和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while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循环的使用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了解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do… while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循环的格式和执行流程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能够使用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break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continue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控制循环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能够使用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Random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产生随机数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能够独立完成猜数字小游戏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73350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流程控制语句分类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6D671AE-8DA0-4164-BB82-F1C530B3702F}"/>
              </a:ext>
            </a:extLst>
          </p:cNvPr>
          <p:cNvSpPr/>
          <p:nvPr/>
        </p:nvSpPr>
        <p:spPr>
          <a:xfrm>
            <a:off x="1240985" y="1905897"/>
            <a:ext cx="1612201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顺序结构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FB46372-9EE1-48D5-9EC5-9DDDC5EE92E7}"/>
              </a:ext>
            </a:extLst>
          </p:cNvPr>
          <p:cNvSpPr/>
          <p:nvPr/>
        </p:nvSpPr>
        <p:spPr>
          <a:xfrm>
            <a:off x="4956172" y="1905897"/>
            <a:ext cx="1612201" cy="1612201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分支结构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9DA4D15-D306-4C84-8C28-DDB62184819C}"/>
              </a:ext>
            </a:extLst>
          </p:cNvPr>
          <p:cNvSpPr/>
          <p:nvPr/>
        </p:nvSpPr>
        <p:spPr>
          <a:xfrm>
            <a:off x="8675800" y="1905898"/>
            <a:ext cx="1612201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循环结构</a:t>
            </a:r>
          </a:p>
        </p:txBody>
      </p:sp>
    </p:spTree>
    <p:extLst>
      <p:ext uri="{BB962C8B-B14F-4D97-AF65-F5344CB8AC3E}">
        <p14:creationId xmlns:p14="http://schemas.microsoft.com/office/powerpoint/2010/main" val="258701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流程控制语句分类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6D671AE-8DA0-4164-BB82-F1C530B3702F}"/>
              </a:ext>
            </a:extLst>
          </p:cNvPr>
          <p:cNvSpPr/>
          <p:nvPr/>
        </p:nvSpPr>
        <p:spPr>
          <a:xfrm>
            <a:off x="1240985" y="1905897"/>
            <a:ext cx="1612201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顺序结构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D57050-33A9-40B7-955D-4079C823119C}"/>
              </a:ext>
            </a:extLst>
          </p:cNvPr>
          <p:cNvSpPr/>
          <p:nvPr/>
        </p:nvSpPr>
        <p:spPr>
          <a:xfrm>
            <a:off x="994492" y="3820952"/>
            <a:ext cx="2102967" cy="546230"/>
          </a:xfrm>
          <a:prstGeom prst="rect">
            <a:avLst/>
          </a:prstGeom>
          <a:solidFill>
            <a:srgbClr val="AD2B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程序默认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A15BEA85-AEF9-4698-ACE6-87173CA0E633}"/>
              </a:ext>
            </a:extLst>
          </p:cNvPr>
          <p:cNvSpPr txBox="1"/>
          <p:nvPr/>
        </p:nvSpPr>
        <p:spPr>
          <a:xfrm>
            <a:off x="3262842" y="1840387"/>
            <a:ext cx="8430684" cy="10283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</a:t>
            </a:r>
            <a:r>
              <a:rPr lang="zh-CN" altLang="en-US" sz="1400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默认的执行流程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，没有特定的语法结构，按照代码的先后顺序，依次执行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程序中大多数的代码都是这样执行的。</a:t>
            </a:r>
          </a:p>
          <a:p>
            <a:pPr>
              <a:lnSpc>
                <a:spcPct val="150000"/>
              </a:lnSpc>
              <a:defRPr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A1637FC-6E85-47F9-A04F-9636DD05F530}"/>
              </a:ext>
            </a:extLst>
          </p:cNvPr>
          <p:cNvSpPr/>
          <p:nvPr/>
        </p:nvSpPr>
        <p:spPr>
          <a:xfrm>
            <a:off x="9254556" y="3568508"/>
            <a:ext cx="1344083" cy="383116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</a:t>
            </a:r>
            <a:r>
              <a:rPr lang="en-US" altLang="zh-CN" sz="1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1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57A9276-641F-4258-AB5D-AC250E730A3D}"/>
              </a:ext>
            </a:extLst>
          </p:cNvPr>
          <p:cNvSpPr/>
          <p:nvPr/>
        </p:nvSpPr>
        <p:spPr>
          <a:xfrm>
            <a:off x="9254556" y="4891424"/>
            <a:ext cx="1344083" cy="38311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</a:t>
            </a:r>
            <a:r>
              <a:rPr lang="en-US" altLang="zh-CN" sz="1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1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AEA0FF3-322E-4B0A-A7A7-E8E36D07F694}"/>
              </a:ext>
            </a:extLst>
          </p:cNvPr>
          <p:cNvSpPr/>
          <p:nvPr/>
        </p:nvSpPr>
        <p:spPr>
          <a:xfrm>
            <a:off x="9254556" y="4218325"/>
            <a:ext cx="1344083" cy="385233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</a:t>
            </a:r>
            <a:r>
              <a:rPr lang="en-US" altLang="zh-CN" sz="1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1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34F1C33-CCC8-409D-8882-68D4E276C977}"/>
              </a:ext>
            </a:extLst>
          </p:cNvPr>
          <p:cNvSpPr/>
          <p:nvPr/>
        </p:nvSpPr>
        <p:spPr>
          <a:xfrm>
            <a:off x="9417539" y="5562408"/>
            <a:ext cx="1013884" cy="42756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67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结束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15544D5-4326-4DE8-B3C8-3A919D9FABB9}"/>
              </a:ext>
            </a:extLst>
          </p:cNvPr>
          <p:cNvSpPr/>
          <p:nvPr/>
        </p:nvSpPr>
        <p:spPr>
          <a:xfrm>
            <a:off x="9421772" y="2874242"/>
            <a:ext cx="1011767" cy="42756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67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开始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01756FE-9A20-4373-8429-2580ABB372EA}"/>
              </a:ext>
            </a:extLst>
          </p:cNvPr>
          <p:cNvCxnSpPr>
            <a:stCxn id="15" idx="4"/>
            <a:endCxn id="11" idx="0"/>
          </p:cNvCxnSpPr>
          <p:nvPr/>
        </p:nvCxnSpPr>
        <p:spPr>
          <a:xfrm>
            <a:off x="9927656" y="3301808"/>
            <a:ext cx="0" cy="266700"/>
          </a:xfrm>
          <a:prstGeom prst="straightConnector1">
            <a:avLst/>
          </a:prstGeom>
          <a:ln w="19050">
            <a:solidFill>
              <a:srgbClr val="AD2B2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F90425F-89DC-4A37-806A-8205FFA0B9C7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9927656" y="4603557"/>
            <a:ext cx="0" cy="287867"/>
          </a:xfrm>
          <a:prstGeom prst="straightConnector1">
            <a:avLst/>
          </a:prstGeom>
          <a:ln w="19050">
            <a:solidFill>
              <a:srgbClr val="AD2B2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33E02A3-783C-4580-8E8B-FF2F14827AF1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9927656" y="3951624"/>
            <a:ext cx="0" cy="266700"/>
          </a:xfrm>
          <a:prstGeom prst="straightConnector1">
            <a:avLst/>
          </a:prstGeom>
          <a:ln w="19050">
            <a:solidFill>
              <a:srgbClr val="AD2B2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A2D4C64-FED3-4D4B-A8FB-36E246B4E4BF}"/>
              </a:ext>
            </a:extLst>
          </p:cNvPr>
          <p:cNvCxnSpPr>
            <a:stCxn id="12" idx="2"/>
          </p:cNvCxnSpPr>
          <p:nvPr/>
        </p:nvCxnSpPr>
        <p:spPr>
          <a:xfrm flipH="1">
            <a:off x="9925539" y="5274541"/>
            <a:ext cx="2117" cy="287867"/>
          </a:xfrm>
          <a:prstGeom prst="straightConnector1">
            <a:avLst/>
          </a:prstGeom>
          <a:ln w="19050">
            <a:solidFill>
              <a:srgbClr val="AD2B2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3">
            <a:extLst>
              <a:ext uri="{FF2B5EF4-FFF2-40B4-BE49-F238E27FC236}">
                <a16:creationId xmlns:a16="http://schemas.microsoft.com/office/drawing/2014/main" id="{DEF2633D-DB1F-49A1-842D-E0E58A5FB939}"/>
              </a:ext>
            </a:extLst>
          </p:cNvPr>
          <p:cNvSpPr txBox="1"/>
          <p:nvPr/>
        </p:nvSpPr>
        <p:spPr>
          <a:xfrm>
            <a:off x="3359070" y="2865871"/>
            <a:ext cx="4800600" cy="160043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Test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"A"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"B"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"C"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07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流程控制语句分类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6D671AE-8DA0-4164-BB82-F1C530B3702F}"/>
              </a:ext>
            </a:extLst>
          </p:cNvPr>
          <p:cNvSpPr/>
          <p:nvPr/>
        </p:nvSpPr>
        <p:spPr>
          <a:xfrm>
            <a:off x="1240985" y="1905897"/>
            <a:ext cx="1612201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顺序结构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FB46372-9EE1-48D5-9EC5-9DDDC5EE92E7}"/>
              </a:ext>
            </a:extLst>
          </p:cNvPr>
          <p:cNvSpPr/>
          <p:nvPr/>
        </p:nvSpPr>
        <p:spPr>
          <a:xfrm>
            <a:off x="4956172" y="1905897"/>
            <a:ext cx="1612201" cy="1612201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分支结构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9DA4D15-D306-4C84-8C28-DDB62184819C}"/>
              </a:ext>
            </a:extLst>
          </p:cNvPr>
          <p:cNvSpPr/>
          <p:nvPr/>
        </p:nvSpPr>
        <p:spPr>
          <a:xfrm>
            <a:off x="8675800" y="1905898"/>
            <a:ext cx="1612201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循环结构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385A6D-518D-4FBE-85D1-4C8CC67168E6}"/>
              </a:ext>
            </a:extLst>
          </p:cNvPr>
          <p:cNvSpPr/>
          <p:nvPr/>
        </p:nvSpPr>
        <p:spPr>
          <a:xfrm>
            <a:off x="994492" y="3820952"/>
            <a:ext cx="2102967" cy="546230"/>
          </a:xfrm>
          <a:prstGeom prst="rect">
            <a:avLst/>
          </a:prstGeom>
          <a:solidFill>
            <a:srgbClr val="AD2B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程序默认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76D894-BDA9-4FDE-BF16-7226F6135EED}"/>
              </a:ext>
            </a:extLst>
          </p:cNvPr>
          <p:cNvSpPr/>
          <p:nvPr/>
        </p:nvSpPr>
        <p:spPr>
          <a:xfrm>
            <a:off x="4709679" y="3820952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if</a:t>
            </a:r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switch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C46C269-976A-4241-8F0E-FA30FAD701FF}"/>
              </a:ext>
            </a:extLst>
          </p:cNvPr>
          <p:cNvSpPr/>
          <p:nvPr/>
        </p:nvSpPr>
        <p:spPr>
          <a:xfrm>
            <a:off x="7913268" y="3820953"/>
            <a:ext cx="3166063" cy="546230"/>
          </a:xfrm>
          <a:prstGeom prst="rect">
            <a:avLst/>
          </a:prstGeom>
          <a:solidFill>
            <a:srgbClr val="AD2B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for</a:t>
            </a:r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while</a:t>
            </a:r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do…while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</p:spTree>
    <p:extLst>
      <p:ext uri="{BB962C8B-B14F-4D97-AF65-F5344CB8AC3E}">
        <p14:creationId xmlns:p14="http://schemas.microsoft.com/office/powerpoint/2010/main" val="386073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ID" val="636440342935487115"/>
  <p:tag name="SCENEID" val="Unkown"/>
  <p:tag name="SCENELINKIDS" val="2|3"/>
  <p:tag name="ANIMSTRING" val="06845e1e48f104eaaa8e41c400262d67"/>
  <p:tag name="SCENESHAPETYPE" val="SceneShape"/>
  <p:tag name="SCENESHAPESUBTYPE" val="SceneSimpleShape"/>
  <p:tag name="SCENECOLOR-TEXT" val="Color_Theme"/>
  <p:tag name="SCENECOLOR-TEXT-VALUE" val="2"/>
  <p:tag name="PA" val="v5.2.2"/>
  <p:tag name="KSO_WM_UNIT_HIGHLIGHT" val="0"/>
  <p:tag name="KSO_WM_UNIT_COMPATIBLE" val="0"/>
  <p:tag name="KSO_WM_UNIT_DIAGRAM_ISNUMVISUAL" val="0"/>
  <p:tag name="KSO_WM_UNIT_DIAGRAM_ISREFERUNIT" val="0"/>
  <p:tag name="KSO_WM_UNIT_SUBTYPE" val="f"/>
  <p:tag name="KSO_WM_UNIT_ID" val="mixed20200374_1*i*1"/>
  <p:tag name="KSO_WM_TEMPLATE_CATEGORY" val="mixed"/>
  <p:tag name="KSO_WM_TEMPLATE_INDEX" val="20200374"/>
  <p:tag name="KSO_WM_UNIT_LAYERLEVEL" val="1"/>
  <p:tag name="KSO_WM_TAG_VERSION" val="1.0"/>
  <p:tag name="KSO_WM_BEAUTIFY_FLAG" val="#wm#"/>
  <p:tag name="KSO_WM_UNIT_TYPE" val="i"/>
  <p:tag name="KSO_WM_UNIT_INDEX" val="1"/>
  <p:tag name="KSO_WM_DECORATE_TAGETSHAPES_IDS" val="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ID" val="636440342935487115"/>
  <p:tag name="SCENEID" val="Unkown"/>
  <p:tag name="SCENELINKIDS" val="2|3"/>
  <p:tag name="ANIMSTRING" val="06845e1e48f104eaaa8e41c400262d67"/>
  <p:tag name="SCENESHAPETYPE" val="SceneShape"/>
  <p:tag name="SCENESHAPESUBTYPE" val="SceneSimpleShape"/>
  <p:tag name="SCENECOLOR-TEXT" val="Color_Theme"/>
  <p:tag name="SCENECOLOR-TEXT-VALUE" val="2"/>
  <p:tag name="PA" val="v5.2.2"/>
  <p:tag name="KSO_WM_UNIT_HIGHLIGHT" val="0"/>
  <p:tag name="KSO_WM_UNIT_COMPATIBLE" val="0"/>
  <p:tag name="KSO_WM_UNIT_DIAGRAM_ISNUMVISUAL" val="0"/>
  <p:tag name="KSO_WM_UNIT_DIAGRAM_ISREFERUNIT" val="0"/>
  <p:tag name="KSO_WM_UNIT_SUBTYPE" val="f"/>
  <p:tag name="KSO_WM_UNIT_ID" val="mixed20200374_1*i*1"/>
  <p:tag name="KSO_WM_TEMPLATE_CATEGORY" val="mixed"/>
  <p:tag name="KSO_WM_TEMPLATE_INDEX" val="20200374"/>
  <p:tag name="KSO_WM_UNIT_LAYERLEVEL" val="1"/>
  <p:tag name="KSO_WM_TAG_VERSION" val="1.0"/>
  <p:tag name="KSO_WM_BEAUTIFY_FLAG" val="#wm#"/>
  <p:tag name="KSO_WM_UNIT_TYPE" val="i"/>
  <p:tag name="KSO_WM_UNIT_INDEX" val="1"/>
  <p:tag name="KSO_WM_DECORATE_TAGETSHAPES_IDS" val="11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14314</TotalTime>
  <Words>2838</Words>
  <Application>Microsoft Office PowerPoint</Application>
  <PresentationFormat>宽屏</PresentationFormat>
  <Paragraphs>538</Paragraphs>
  <Slides>63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63</vt:i4>
      </vt:variant>
    </vt:vector>
  </HeadingPairs>
  <TitlesOfParts>
    <vt:vector size="87" baseType="lpstr">
      <vt:lpstr>Alibaba PuHuiTi B</vt:lpstr>
      <vt:lpstr>Alibaba PuHuiTi M</vt:lpstr>
      <vt:lpstr>Alibaba PuHuiTi Medium</vt:lpstr>
      <vt:lpstr>Alibaba PuHuiTi R</vt:lpstr>
      <vt:lpstr>阿里巴巴普惠体</vt:lpstr>
      <vt:lpstr>等线</vt:lpstr>
      <vt:lpstr>黑体</vt:lpstr>
      <vt:lpstr>华文楷体</vt:lpstr>
      <vt:lpstr>华文楷体</vt:lpstr>
      <vt:lpstr>思源黑体 CN Bold</vt:lpstr>
      <vt:lpstr>思源黑体 CN Normal</vt:lpstr>
      <vt:lpstr>Arial</vt:lpstr>
      <vt:lpstr>Calibri</vt:lpstr>
      <vt:lpstr>Consolas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PowerPoint 演示文稿</vt:lpstr>
      <vt:lpstr>PowerPoint 演示文稿</vt:lpstr>
      <vt:lpstr>今日内容</vt:lpstr>
      <vt:lpstr>PowerPoint 演示文稿</vt:lpstr>
      <vt:lpstr>流程控制语句</vt:lpstr>
      <vt:lpstr> </vt:lpstr>
      <vt:lpstr> </vt:lpstr>
      <vt:lpstr> </vt:lpstr>
      <vt:lpstr> </vt:lpstr>
      <vt:lpstr>分支语句</vt:lpstr>
      <vt:lpstr> </vt:lpstr>
      <vt:lpstr> </vt:lpstr>
      <vt:lpstr> </vt:lpstr>
      <vt:lpstr> </vt:lpstr>
      <vt:lpstr> </vt:lpstr>
      <vt:lpstr>分支语句</vt:lpstr>
      <vt:lpstr> </vt:lpstr>
      <vt:lpstr> </vt:lpstr>
      <vt:lpstr>今日内容</vt:lpstr>
      <vt:lpstr>循环语句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循环语句</vt:lpstr>
      <vt:lpstr> </vt:lpstr>
      <vt:lpstr>循环语句</vt:lpstr>
      <vt:lpstr> </vt:lpstr>
      <vt:lpstr>循环语句</vt:lpstr>
      <vt:lpstr> </vt:lpstr>
      <vt:lpstr>循环语句</vt:lpstr>
      <vt:lpstr> </vt:lpstr>
      <vt:lpstr>循环语句</vt:lpstr>
      <vt:lpstr> </vt:lpstr>
      <vt:lpstr> </vt:lpstr>
      <vt:lpstr>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6622</cp:lastModifiedBy>
  <cp:revision>363</cp:revision>
  <dcterms:created xsi:type="dcterms:W3CDTF">2020-03-31T02:23:27Z</dcterms:created>
  <dcterms:modified xsi:type="dcterms:W3CDTF">2022-09-24T08:17:21Z</dcterms:modified>
</cp:coreProperties>
</file>